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24"/>
  </p:notesMasterIdLst>
  <p:handoutMasterIdLst>
    <p:handoutMasterId r:id="rId25"/>
  </p:handout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4" r:id="rId22"/>
    <p:sldId id="293"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D5D000"/>
    <a:srgbClr val="FC7420"/>
    <a:srgbClr val="7FCF83"/>
    <a:srgbClr val="0000FF"/>
    <a:srgbClr val="333399"/>
    <a:srgbClr val="0066FF"/>
    <a:srgbClr val="3333CC"/>
    <a:srgbClr val="6699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29" autoAdjust="0"/>
    <p:restoredTop sz="76301" autoAdjust="0"/>
  </p:normalViewPr>
  <p:slideViewPr>
    <p:cSldViewPr>
      <p:cViewPr varScale="1">
        <p:scale>
          <a:sx n="57" d="100"/>
          <a:sy n="57" d="100"/>
        </p:scale>
        <p:origin x="-1980" y="-90"/>
      </p:cViewPr>
      <p:guideLst>
        <p:guide orient="horz" pos="2160"/>
        <p:guide pos="2880"/>
      </p:guideLst>
    </p:cSldViewPr>
  </p:slideViewPr>
  <p:outlineViewPr>
    <p:cViewPr>
      <p:scale>
        <a:sx n="33" d="100"/>
        <a:sy n="33" d="100"/>
      </p:scale>
      <p:origin x="5" y="0"/>
    </p:cViewPr>
  </p:outlineViewPr>
  <p:notesTextViewPr>
    <p:cViewPr>
      <p:scale>
        <a:sx n="100" d="100"/>
        <a:sy n="100" d="100"/>
      </p:scale>
      <p:origin x="0" y="0"/>
    </p:cViewPr>
  </p:notesTextViewPr>
  <p:sorterViewPr>
    <p:cViewPr>
      <p:scale>
        <a:sx n="100" d="100"/>
        <a:sy n="100" d="100"/>
      </p:scale>
      <p:origin x="0" y="2357"/>
    </p:cViewPr>
  </p:sorterViewPr>
  <p:notesViewPr>
    <p:cSldViewPr>
      <p:cViewPr varScale="1">
        <p:scale>
          <a:sx n="77" d="100"/>
          <a:sy n="77" d="100"/>
        </p:scale>
        <p:origin x="-2952"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4" cy="465138"/>
          </a:xfrm>
          <a:prstGeom prst="rect">
            <a:avLst/>
          </a:prstGeom>
        </p:spPr>
        <p:txBody>
          <a:bodyPr vert="horz" lIns="91413" tIns="45706" rIns="91413" bIns="45706" rtlCol="0"/>
          <a:lstStyle>
            <a:lvl1pPr algn="l">
              <a:defRPr sz="1300"/>
            </a:lvl1pPr>
          </a:lstStyle>
          <a:p>
            <a:endParaRPr lang="en-US" dirty="0"/>
          </a:p>
        </p:txBody>
      </p:sp>
      <p:sp>
        <p:nvSpPr>
          <p:cNvPr id="3" name="Date Placeholder 2"/>
          <p:cNvSpPr>
            <a:spLocks noGrp="1"/>
          </p:cNvSpPr>
          <p:nvPr>
            <p:ph type="dt" sz="quarter" idx="1"/>
          </p:nvPr>
        </p:nvSpPr>
        <p:spPr>
          <a:xfrm>
            <a:off x="3970340" y="1"/>
            <a:ext cx="3038474" cy="465138"/>
          </a:xfrm>
          <a:prstGeom prst="rect">
            <a:avLst/>
          </a:prstGeom>
        </p:spPr>
        <p:txBody>
          <a:bodyPr vert="horz" lIns="91413" tIns="45706" rIns="91413" bIns="45706" rtlCol="0"/>
          <a:lstStyle>
            <a:lvl1pPr algn="r">
              <a:defRPr sz="1300"/>
            </a:lvl1pPr>
          </a:lstStyle>
          <a:p>
            <a:endParaRPr lang="en-US" dirty="0"/>
          </a:p>
        </p:txBody>
      </p:sp>
      <p:sp>
        <p:nvSpPr>
          <p:cNvPr id="4" name="Footer Placeholder 3"/>
          <p:cNvSpPr>
            <a:spLocks noGrp="1"/>
          </p:cNvSpPr>
          <p:nvPr>
            <p:ph type="ftr" sz="quarter" idx="2"/>
          </p:nvPr>
        </p:nvSpPr>
        <p:spPr>
          <a:xfrm>
            <a:off x="2" y="8829677"/>
            <a:ext cx="3038474" cy="465138"/>
          </a:xfrm>
          <a:prstGeom prst="rect">
            <a:avLst/>
          </a:prstGeom>
        </p:spPr>
        <p:txBody>
          <a:bodyPr vert="horz" lIns="91413" tIns="45706" rIns="91413" bIns="4570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340" y="8829677"/>
            <a:ext cx="3038474" cy="465138"/>
          </a:xfrm>
          <a:prstGeom prst="rect">
            <a:avLst/>
          </a:prstGeom>
        </p:spPr>
        <p:txBody>
          <a:bodyPr vert="horz" lIns="91413" tIns="45706" rIns="91413" bIns="45706" rtlCol="0" anchor="b"/>
          <a:lstStyle>
            <a:lvl1pPr algn="r">
              <a:defRPr sz="1300"/>
            </a:lvl1pPr>
          </a:lstStyle>
          <a:p>
            <a:fld id="{320D3608-36F9-48B9-BD15-5C01B5466A93}" type="slidenum">
              <a:rPr lang="en-US" smtClean="0"/>
              <a:t>‹#›</a:t>
            </a:fld>
            <a:endParaRPr lang="en-US" dirty="0"/>
          </a:p>
        </p:txBody>
      </p:sp>
    </p:spTree>
    <p:extLst>
      <p:ext uri="{BB962C8B-B14F-4D97-AF65-F5344CB8AC3E}">
        <p14:creationId xmlns:p14="http://schemas.microsoft.com/office/powerpoint/2010/main" val="8191701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48" tIns="46575" rIns="93148" bIns="46575"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48" tIns="46575" rIns="93148" bIns="46575" rtlCol="0"/>
          <a:lstStyle>
            <a:lvl1pPr algn="r">
              <a:defRPr sz="1300"/>
            </a:lvl1pPr>
          </a:lstStyle>
          <a:p>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8" tIns="46575" rIns="93148" bIns="46575"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48" tIns="46575" rIns="93148" bIns="465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48" tIns="46575" rIns="93148" bIns="46575"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48" tIns="46575" rIns="93148" bIns="46575" rtlCol="0" anchor="b"/>
          <a:lstStyle>
            <a:lvl1pPr algn="r">
              <a:defRPr sz="1300"/>
            </a:lvl1pPr>
          </a:lstStyle>
          <a:p>
            <a:fld id="{3C9E569C-A4B6-4E52-AEE2-6E06712269EC}" type="slidenum">
              <a:rPr lang="en-US" smtClean="0"/>
              <a:t>‹#›</a:t>
            </a:fld>
            <a:endParaRPr lang="en-US" dirty="0"/>
          </a:p>
        </p:txBody>
      </p:sp>
    </p:spTree>
    <p:extLst>
      <p:ext uri="{BB962C8B-B14F-4D97-AF65-F5344CB8AC3E}">
        <p14:creationId xmlns:p14="http://schemas.microsoft.com/office/powerpoint/2010/main" val="420736351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9E569C-A4B6-4E52-AEE2-6E06712269EC}" type="slidenum">
              <a:rPr lang="en-US" smtClean="0"/>
              <a:t>1</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4065925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review determines that</a:t>
            </a:r>
            <a:r>
              <a:rPr lang="en-US" baseline="0" dirty="0" smtClean="0"/>
              <a:t> the actions of the psychologist were not below the Standard of Care, the Board has no authority to proceed and the complaint is closed.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10</a:t>
            </a:fld>
            <a:endParaRPr lang="en-US" dirty="0"/>
          </a:p>
        </p:txBody>
      </p:sp>
    </p:spTree>
    <p:extLst>
      <p:ext uri="{BB962C8B-B14F-4D97-AF65-F5344CB8AC3E}">
        <p14:creationId xmlns:p14="http://schemas.microsoft.com/office/powerpoint/2010/main" val="4268603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Cases</a:t>
            </a:r>
            <a:r>
              <a:rPr lang="en-US" baseline="0" dirty="0" smtClean="0"/>
              <a:t> involving no consumer harm can be resolved through an educational letter. An educational letter outlines the allegations, informs of the law, and warns the licensee if repeated, formal action could result.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11</a:t>
            </a:fld>
            <a:endParaRPr lang="en-US" dirty="0"/>
          </a:p>
        </p:txBody>
      </p:sp>
    </p:spTree>
    <p:extLst>
      <p:ext uri="{BB962C8B-B14F-4D97-AF65-F5344CB8AC3E}">
        <p14:creationId xmlns:p14="http://schemas.microsoft.com/office/powerpoint/2010/main" val="3852083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Citation</a:t>
            </a:r>
            <a:r>
              <a:rPr lang="en-US" baseline="0" dirty="0" smtClean="0"/>
              <a:t> and Fines are issued for less egregious violations or unlicensed practice. In cases where the statute of limitations prevents criminal prosecution for unlicensed practice or the local DA declines a case, a citation and fine may be issued.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12</a:t>
            </a:fld>
            <a:endParaRPr lang="en-US" dirty="0"/>
          </a:p>
        </p:txBody>
      </p:sp>
    </p:spTree>
    <p:extLst>
      <p:ext uri="{BB962C8B-B14F-4D97-AF65-F5344CB8AC3E}">
        <p14:creationId xmlns:p14="http://schemas.microsoft.com/office/powerpoint/2010/main" val="1789745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following</a:t>
            </a:r>
            <a:r>
              <a:rPr lang="en-US" baseline="0" dirty="0" smtClean="0"/>
              <a:t> the review by a Board expert and it is determined that a serious violation of the laws and regulations has occurred, the case is referred to an HQIU district office for investigation.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13</a:t>
            </a:fld>
            <a:endParaRPr lang="en-US" dirty="0"/>
          </a:p>
        </p:txBody>
      </p:sp>
    </p:spTree>
    <p:extLst>
      <p:ext uri="{BB962C8B-B14F-4D97-AF65-F5344CB8AC3E}">
        <p14:creationId xmlns:p14="http://schemas.microsoft.com/office/powerpoint/2010/main" val="2843424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two types of investigations,</a:t>
            </a:r>
            <a:r>
              <a:rPr lang="en-US" baseline="0" dirty="0" smtClean="0"/>
              <a:t> Desk and Formal</a:t>
            </a:r>
          </a:p>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14</a:t>
            </a:fld>
            <a:endParaRPr lang="en-US" dirty="0"/>
          </a:p>
        </p:txBody>
      </p:sp>
    </p:spTree>
    <p:extLst>
      <p:ext uri="{BB962C8B-B14F-4D97-AF65-F5344CB8AC3E}">
        <p14:creationId xmlns:p14="http://schemas.microsoft.com/office/powerpoint/2010/main" val="1455931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Desk</a:t>
            </a:r>
            <a:r>
              <a:rPr lang="en-US" baseline="0" dirty="0" smtClean="0"/>
              <a:t> investigations are performed by an enforcement analyst or special investigator. The EA or SI determines if the complaint falls within the board’s jurisdiction. If the complaint involves care provided by a licensee, patient records and a response are obtained and reviewed by a psychology expert. If a minor violation has occurred an educational letter or citation and fine could be issued. If a serious violation occurred, the complaint is referred for formal investigation.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15</a:t>
            </a:fld>
            <a:endParaRPr lang="en-US" dirty="0"/>
          </a:p>
        </p:txBody>
      </p:sp>
    </p:spTree>
    <p:extLst>
      <p:ext uri="{BB962C8B-B14F-4D97-AF65-F5344CB8AC3E}">
        <p14:creationId xmlns:p14="http://schemas.microsoft.com/office/powerpoint/2010/main" val="2394605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Formal investigations</a:t>
            </a:r>
            <a:r>
              <a:rPr lang="en-US" baseline="0" dirty="0" smtClean="0"/>
              <a:t> are performed by peace officers employed by the Division of Investigation, Health Quality Investigations Unit (HQIU). Upon completion of the investigation, the case may be closed but retained for one-year if no violation occurred, closed but retained for five-years because the complaint is found to have merit but lacks sufficient evidence to take action, referred to the AG’s office to determine whether to initiate disciplinary action or referred to the local DA’s office for criminal prosecution.</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16</a:t>
            </a:fld>
            <a:endParaRPr lang="en-US" dirty="0"/>
          </a:p>
        </p:txBody>
      </p:sp>
    </p:spTree>
    <p:extLst>
      <p:ext uri="{BB962C8B-B14F-4D97-AF65-F5344CB8AC3E}">
        <p14:creationId xmlns:p14="http://schemas.microsoft.com/office/powerpoint/2010/main" val="25900143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Citation and fines are issued for minor</a:t>
            </a:r>
            <a:r>
              <a:rPr lang="en-US" baseline="0" dirty="0" smtClean="0"/>
              <a:t> violations of the laws and regulations that do not warrant formal disciplinary action. Minor violations include: failure to provide patient records, practicing with an expired license, misleading advertising and CE deficiencies.</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17</a:t>
            </a:fld>
            <a:endParaRPr lang="en-US" dirty="0"/>
          </a:p>
        </p:txBody>
      </p:sp>
    </p:spTree>
    <p:extLst>
      <p:ext uri="{BB962C8B-B14F-4D97-AF65-F5344CB8AC3E}">
        <p14:creationId xmlns:p14="http://schemas.microsoft.com/office/powerpoint/2010/main" val="1568923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the</a:t>
            </a:r>
            <a:r>
              <a:rPr lang="en-US" dirty="0" smtClean="0"/>
              <a:t> AG’s office determines</a:t>
            </a:r>
            <a:r>
              <a:rPr lang="en-US" baseline="0" dirty="0" smtClean="0"/>
              <a:t> the case meets the legal standard of clear and convincing evidence, the Deputy Attorney General drafts an Accusation or Statement of Issues. The subject may request that an administrative hearing be scheduled so that he or she can contest the charges. </a:t>
            </a:r>
          </a:p>
          <a:p>
            <a:endParaRPr lang="en-US" baseline="0" dirty="0" smtClean="0"/>
          </a:p>
          <a:p>
            <a:endParaRPr lang="en-US" baseline="0" dirty="0" smtClean="0"/>
          </a:p>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18</a:t>
            </a:fld>
            <a:endParaRPr lang="en-US" dirty="0"/>
          </a:p>
        </p:txBody>
      </p:sp>
    </p:spTree>
    <p:extLst>
      <p:ext uri="{BB962C8B-B14F-4D97-AF65-F5344CB8AC3E}">
        <p14:creationId xmlns:p14="http://schemas.microsoft.com/office/powerpoint/2010/main" val="8559653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the licensee contests the charges, the case is heard by an Administrative Law Judge who drafts a Proposed Decision. If the charges were proven, the ALJ  In most cases will recommend that disciplinary action be taken against the licensee, such as probation, suspension or revocation. </a:t>
            </a:r>
          </a:p>
          <a:p>
            <a:endParaRPr lang="en-US" baseline="0" dirty="0" smtClean="0"/>
          </a:p>
          <a:p>
            <a:r>
              <a:rPr lang="en-US" baseline="0" dirty="0" smtClean="0"/>
              <a:t>In most cases, the attorney for the licensee and the Deputy Attorney General work out what is called a Stipulated Settlement, instead of holding a hearing. The licensee usually agrees to one or more of the allegations and agrees discipline is warranted. </a:t>
            </a:r>
          </a:p>
          <a:p>
            <a:endParaRPr lang="en-US" baseline="0" dirty="0" smtClean="0"/>
          </a:p>
          <a:p>
            <a:r>
              <a:rPr lang="en-US" baseline="0" dirty="0" smtClean="0"/>
              <a:t>The Board members review and vote on each disciplinary matter before the respondent is placed on probation, suspended or revoked. </a:t>
            </a:r>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19</a:t>
            </a:fld>
            <a:endParaRPr lang="en-US" dirty="0"/>
          </a:p>
        </p:txBody>
      </p:sp>
    </p:spTree>
    <p:extLst>
      <p:ext uri="{BB962C8B-B14F-4D97-AF65-F5344CB8AC3E}">
        <p14:creationId xmlns:p14="http://schemas.microsoft.com/office/powerpoint/2010/main" val="3591111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2</a:t>
            </a:fld>
            <a:endParaRPr lang="en-US" dirty="0"/>
          </a:p>
        </p:txBody>
      </p:sp>
    </p:spTree>
    <p:extLst>
      <p:ext uri="{BB962C8B-B14F-4D97-AF65-F5344CB8AC3E}">
        <p14:creationId xmlns:p14="http://schemas.microsoft.com/office/powerpoint/2010/main" val="27376699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effectLst/>
                <a:latin typeface="+mn-lt"/>
                <a:ea typeface="+mn-ea"/>
                <a:cs typeface="+mn-cs"/>
              </a:rPr>
              <a:t>The Health Quality Enforcement Section of the Attorney General’s Office prosecutes disciplinary cases on behalf of the Board’s Executive Officer, and also assists with and guides designated disciplinary investigations. The stages of prosecution include researching and writing the pleading document that notifies a licensee what she has been charged with (the accusation), organizing evidence (documents and witness testimony) to prove the charges, and presenting the evidence at hearing (trying the case). HQE also handles challenges to the Board’s disciplinary actions, including supporting or challenging the outcome of decisions through writs and appeals, and defending the Board against lawsuits brought by a disciplined licensee.</a:t>
            </a:r>
          </a:p>
          <a:p>
            <a:endParaRPr lang="en-US" i="0"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20</a:t>
            </a:fld>
            <a:endParaRPr lang="en-US" dirty="0"/>
          </a:p>
        </p:txBody>
      </p:sp>
    </p:spTree>
    <p:extLst>
      <p:ext uri="{BB962C8B-B14F-4D97-AF65-F5344CB8AC3E}">
        <p14:creationId xmlns:p14="http://schemas.microsoft.com/office/powerpoint/2010/main" val="3063034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effectLst/>
                <a:latin typeface="+mn-lt"/>
                <a:ea typeface="+mn-ea"/>
                <a:cs typeface="+mn-cs"/>
              </a:rPr>
              <a:t>HQE’s role and responsibilities are distinct from that of the Board’s Department of Consumer Affairs counsel. The primary focus of the Board’s DCA counsel is [assisting the Board with its day-to-day administration, including its internal procedural, policy, and personnel issues.] In the context of the Board’s enforcement of the Psychology Licensing Laws, DCA counsel assists with the Board’s handling of certain matters that do not require prosecution by HQE, such as the processing of citations and fines (although if these are challenged, then the appeal is assigned to HQE for prosecution through hearing), the issuance of educational letters, and advising licensing on the issuance of licenses to applicants (upon an applicant’s challenge to a denied license, such case is referred to HQE for filing of a Statement of Issues and prosecution through hearing).</a:t>
            </a:r>
          </a:p>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21</a:t>
            </a:fld>
            <a:endParaRPr lang="en-US" dirty="0"/>
          </a:p>
        </p:txBody>
      </p:sp>
    </p:spTree>
    <p:extLst>
      <p:ext uri="{BB962C8B-B14F-4D97-AF65-F5344CB8AC3E}">
        <p14:creationId xmlns:p14="http://schemas.microsoft.com/office/powerpoint/2010/main" val="422276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Board licenses psychologists, registered psychologists and psychological assistants in California and has the authority to enforce the provisions of the Laws and Regulations Relating to the Practice of Psychology</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3</a:t>
            </a:fld>
            <a:endParaRPr lang="en-US" dirty="0"/>
          </a:p>
        </p:txBody>
      </p:sp>
    </p:spTree>
    <p:extLst>
      <p:ext uri="{BB962C8B-B14F-4D97-AF65-F5344CB8AC3E}">
        <p14:creationId xmlns:p14="http://schemas.microsoft.com/office/powerpoint/2010/main" val="3193552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Anyone</a:t>
            </a:r>
            <a:r>
              <a:rPr lang="en-US" baseline="0" dirty="0" smtClean="0"/>
              <a:t> who thinks a psychologists, registered psychologists, or psychological assistant has acted illegally, irresponsibly, or unprofessionally may file a complaint.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4</a:t>
            </a:fld>
            <a:endParaRPr lang="en-US" dirty="0"/>
          </a:p>
        </p:txBody>
      </p:sp>
    </p:spTree>
    <p:extLst>
      <p:ext uri="{BB962C8B-B14F-4D97-AF65-F5344CB8AC3E}">
        <p14:creationId xmlns:p14="http://schemas.microsoft.com/office/powerpoint/2010/main" val="81304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5</a:t>
            </a:fld>
            <a:endParaRPr lang="en-US" dirty="0"/>
          </a:p>
        </p:txBody>
      </p:sp>
    </p:spTree>
    <p:extLst>
      <p:ext uri="{BB962C8B-B14F-4D97-AF65-F5344CB8AC3E}">
        <p14:creationId xmlns:p14="http://schemas.microsoft.com/office/powerpoint/2010/main" val="3929113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Board has no authority over fee or billing disputes, personality conflicts, or persons who are licensed by other boards. Complaints that are not within the Board’s jurisdiction will be referred to the appropriate agency, and the complainant will be notified.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6</a:t>
            </a:fld>
            <a:endParaRPr lang="en-US" dirty="0"/>
          </a:p>
        </p:txBody>
      </p:sp>
    </p:spTree>
    <p:extLst>
      <p:ext uri="{BB962C8B-B14F-4D97-AF65-F5344CB8AC3E}">
        <p14:creationId xmlns:p14="http://schemas.microsoft.com/office/powerpoint/2010/main" val="1208996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Complaints can be filed electronically</a:t>
            </a:r>
            <a:r>
              <a:rPr lang="en-US" baseline="0" dirty="0" smtClean="0"/>
              <a:t> on the Board’s website or downloaded and submitted by mail. </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7</a:t>
            </a:fld>
            <a:endParaRPr lang="en-US" dirty="0"/>
          </a:p>
        </p:txBody>
      </p:sp>
    </p:spTree>
    <p:extLst>
      <p:ext uri="{BB962C8B-B14F-4D97-AF65-F5344CB8AC3E}">
        <p14:creationId xmlns:p14="http://schemas.microsoft.com/office/powerpoint/2010/main" val="2447032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Complainants</a:t>
            </a:r>
            <a:r>
              <a:rPr lang="en-US" baseline="0" dirty="0" smtClean="0"/>
              <a:t> are sent a letter acknowledging receipt of their complaint within 10 days of receipt. An enforcement analyst will be assigned to handle the case and perform a desk investigation by gathering the information necessary to review and evaluate the complaint. The information necessary may include patient records or written reports, and a written response from the subject of the complaint. Once all of the information is gathered, the enforcement analyst will determine if the case should be closed or referred to an expert for review.</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8</a:t>
            </a:fld>
            <a:endParaRPr lang="en-US" dirty="0"/>
          </a:p>
        </p:txBody>
      </p:sp>
    </p:spTree>
    <p:extLst>
      <p:ext uri="{BB962C8B-B14F-4D97-AF65-F5344CB8AC3E}">
        <p14:creationId xmlns:p14="http://schemas.microsoft.com/office/powerpoint/2010/main" val="1605159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review determines that</a:t>
            </a:r>
            <a:r>
              <a:rPr lang="en-US" baseline="0" dirty="0" smtClean="0"/>
              <a:t> the actions of the psychologist were not below the Standard of Care, the Board has no authority to proceed and the complaint is closed. If the complaint involves a minor violation, it may be handled through a citation or an educational letter. If the complaint involves a more serious violation, it will be referred for formal investigation by a trained peace officer.</a:t>
            </a:r>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C9E569C-A4B6-4E52-AEE2-6E06712269EC}" type="slidenum">
              <a:rPr lang="en-US" smtClean="0"/>
              <a:t>9</a:t>
            </a:fld>
            <a:endParaRPr lang="en-US" dirty="0"/>
          </a:p>
        </p:txBody>
      </p:sp>
    </p:spTree>
    <p:extLst>
      <p:ext uri="{BB962C8B-B14F-4D97-AF65-F5344CB8AC3E}">
        <p14:creationId xmlns:p14="http://schemas.microsoft.com/office/powerpoint/2010/main" val="25131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noFill/>
                  <a:prstDash val="solid"/>
                </a:ln>
                <a:solidFill>
                  <a:schemeClr val="bg1"/>
                </a:solidFill>
                <a:effectLst>
                  <a:outerShdw blurRad="50800" dist="38100" dir="5400000" algn="t" rotWithShape="0">
                    <a:prstClr val="black">
                      <a:alpha val="50000"/>
                    </a:prstClr>
                  </a:outerShdw>
                </a:effectLst>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30" name="Date Placeholder 29"/>
          <p:cNvSpPr>
            <a:spLocks noGrp="1"/>
          </p:cNvSpPr>
          <p:nvPr>
            <p:ph type="dt" sz="half" idx="10"/>
          </p:nvPr>
        </p:nvSpPr>
        <p:spPr/>
        <p:txBody>
          <a:bodyPr/>
          <a:lstStyle/>
          <a:p>
            <a:fld id="{5D8296CB-8966-4598-BE72-36F06F9416B1}" type="datetime1">
              <a:rPr lang="en-US" smtClean="0"/>
              <a:t>5/10/2016</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1036A2-3624-421D-AA2B-5AC4C3F8404C}" type="datetime1">
              <a:rPr lang="en-US" smtClean="0"/>
              <a:t>5/10/2016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9753193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AE157E-59A4-4694-8AC1-19E9AE709B29}" type="datetime1">
              <a:rPr lang="en-US" smtClean="0"/>
              <a:t>5/10/2016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7B4800-0730-4ADA-BBF9-F55BDD1B6FFD}" type="datetime1">
              <a:rPr lang="en-US" smtClean="0"/>
              <a:t>5/10/2016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1036A2-3624-421D-AA2B-5AC4C3F8404C}" type="datetime1">
              <a:rPr lang="en-US" smtClean="0"/>
              <a:t>5/10/2016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353569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3800"/>
            </a:lvl1p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marL="493776" indent="-457200">
              <a:spcBef>
                <a:spcPts val="2400"/>
              </a:spcBef>
              <a:buClr>
                <a:srgbClr val="0000C8"/>
              </a:buClr>
              <a:buSzPct val="75000"/>
              <a:buFont typeface="Wingdings" panose="05000000000000000000" pitchFamily="2" charset="2"/>
              <a:buChar char="Ø"/>
              <a:defRPr b="1">
                <a:latin typeface="Franklin Gothic Medium" panose="020B0603020102020204" pitchFamily="34" charset="0"/>
              </a:defRPr>
            </a:lvl1pPr>
            <a:lvl2pPr marL="722376" indent="-274320">
              <a:buClr>
                <a:srgbClr val="0000C8"/>
              </a:buClr>
              <a:buSzPct val="80000"/>
              <a:buFont typeface="Wingdings" panose="05000000000000000000" pitchFamily="2" charset="2"/>
              <a:buChar char="ü"/>
              <a:defRPr/>
            </a:lvl2pPr>
            <a:lvl3pPr marL="1005840" indent="-256032">
              <a:buClr>
                <a:srgbClr val="0000C8"/>
              </a:buClr>
              <a:buSzPct val="80000"/>
              <a:buFont typeface="Arial" panose="020B0604020202020204" pitchFamily="34" charset="0"/>
              <a:buChar char="●"/>
              <a:defRPr sz="2400"/>
            </a:lvl3pPr>
            <a:lvl4pPr marL="1280160" indent="-237744">
              <a:buClr>
                <a:srgbClr val="0000C8"/>
              </a:buClr>
              <a:buFont typeface="Courier New" panose="02070309020205020404" pitchFamily="49" charset="0"/>
              <a:buChar char="o"/>
              <a:defRPr sz="2000"/>
            </a:lvl4pPr>
            <a:lvl5pPr marL="1490472" indent="-182880">
              <a:buClr>
                <a:srgbClr val="0000C8"/>
              </a:buClr>
              <a:buFont typeface="Arial" panose="020B0604020202020204" pitchFamily="34" charset="0"/>
              <a:buChar char="‒"/>
              <a:defRPr sz="20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45493E34-2A6C-49BD-A721-C70BC4A891F0}" type="datetime1">
              <a:rPr lang="en-US" smtClean="0"/>
              <a:t>5/10/2016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B602E1-1917-4DA0-8B96-9F9EFD8E4BE3}" type="datetime1">
              <a:rPr lang="en-US" smtClean="0"/>
              <a:t>5/10/2016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33DC73-DB9E-476B-939B-18CB8475E170}" type="datetime1">
              <a:rPr lang="en-US" smtClean="0"/>
              <a:t>5/10/2016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77E5C2D-8D3D-4A88-B3F2-8905B71A626B}" type="datetime1">
              <a:rPr lang="en-US" smtClean="0"/>
              <a:t>5/10/2016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F5EA7CF-9CB4-47B0-86BB-E58C80E968A7}" type="datetime1">
              <a:rPr lang="en-US" smtClean="0"/>
              <a:t>5/10/2016</a:t>
            </a:fld>
            <a:endParaRPr lang="en-US" dirty="0"/>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539AF-5B42-47EF-B70D-DFC9059BF413}" type="datetime1">
              <a:rPr lang="en-US" smtClean="0"/>
              <a:t>5/10/2016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F43B5C-76BE-4211-8EA4-E18F7DD24BA3}" type="datetime1">
              <a:rPr lang="en-US" smtClean="0"/>
              <a:t>5/10/2016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C9A579E-C5D3-4F49-99D1-4C20CECE68AB}" type="datetime1">
              <a:rPr lang="en-US" smtClean="0"/>
              <a:t>5/10/2016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386781"/>
            <a:ext cx="9145829" cy="2478307"/>
          </a:xfrm>
          <a:custGeom>
            <a:avLst>
              <a:gd name="A1" fmla="val 0"/>
              <a:gd name="A2" fmla="val 0"/>
              <a:gd name="A3" fmla="val 0"/>
              <a:gd name="A4" fmla="val 0"/>
              <a:gd name="A5" fmla="val 0"/>
              <a:gd name="A6" fmla="val 0"/>
              <a:gd name="A7" fmla="val 0"/>
              <a:gd name="A8" fmla="val 0"/>
            </a:avLst>
            <a:gdLst>
              <a:gd name="connsiteX0" fmla="*/ 0 w 10000"/>
              <a:gd name="connsiteY0" fmla="*/ 8009 h 10000"/>
              <a:gd name="connsiteX1" fmla="*/ 0 w 10000"/>
              <a:gd name="connsiteY1" fmla="*/ 10000 h 10000"/>
              <a:gd name="connsiteX2" fmla="*/ 10000 w 10000"/>
              <a:gd name="connsiteY2" fmla="*/ 10000 h 10000"/>
              <a:gd name="connsiteX3" fmla="*/ 10000 w 10000"/>
              <a:gd name="connsiteY3" fmla="*/ 0 h 10000"/>
              <a:gd name="connsiteX4" fmla="*/ 0 w 10000"/>
              <a:gd name="connsiteY4" fmla="*/ 8009 h 10000"/>
              <a:gd name="connsiteX0" fmla="*/ 0 w 10000"/>
              <a:gd name="connsiteY0" fmla="*/ 7377 h 9368"/>
              <a:gd name="connsiteX1" fmla="*/ 0 w 10000"/>
              <a:gd name="connsiteY1" fmla="*/ 9368 h 9368"/>
              <a:gd name="connsiteX2" fmla="*/ 10000 w 10000"/>
              <a:gd name="connsiteY2" fmla="*/ 9368 h 9368"/>
              <a:gd name="connsiteX3" fmla="*/ 10000 w 10000"/>
              <a:gd name="connsiteY3" fmla="*/ 0 h 9368"/>
              <a:gd name="connsiteX4" fmla="*/ 0 w 10000"/>
              <a:gd name="connsiteY4" fmla="*/ 7377 h 9368"/>
              <a:gd name="connsiteX0" fmla="*/ 0 w 10000"/>
              <a:gd name="connsiteY0" fmla="*/ 8374 h 10499"/>
              <a:gd name="connsiteX1" fmla="*/ 0 w 10000"/>
              <a:gd name="connsiteY1" fmla="*/ 10499 h 10499"/>
              <a:gd name="connsiteX2" fmla="*/ 10000 w 10000"/>
              <a:gd name="connsiteY2" fmla="*/ 10499 h 10499"/>
              <a:gd name="connsiteX3" fmla="*/ 10000 w 10000"/>
              <a:gd name="connsiteY3" fmla="*/ 0 h 10499"/>
              <a:gd name="connsiteX4" fmla="*/ 0 w 10000"/>
              <a:gd name="connsiteY4" fmla="*/ 8374 h 10499"/>
              <a:gd name="connsiteX0" fmla="*/ 0 w 10000"/>
              <a:gd name="connsiteY0" fmla="*/ 8374 h 10499"/>
              <a:gd name="connsiteX1" fmla="*/ 0 w 10000"/>
              <a:gd name="connsiteY1" fmla="*/ 10499 h 10499"/>
              <a:gd name="connsiteX2" fmla="*/ 10000 w 10000"/>
              <a:gd name="connsiteY2" fmla="*/ 10499 h 10499"/>
              <a:gd name="connsiteX3" fmla="*/ 10000 w 10000"/>
              <a:gd name="connsiteY3" fmla="*/ 0 h 10499"/>
              <a:gd name="connsiteX4" fmla="*/ 0 w 10000"/>
              <a:gd name="connsiteY4" fmla="*/ 8374 h 10499"/>
              <a:gd name="connsiteX0" fmla="*/ 0 w 10002"/>
              <a:gd name="connsiteY0" fmla="*/ 8366 h 10491"/>
              <a:gd name="connsiteX1" fmla="*/ 0 w 10002"/>
              <a:gd name="connsiteY1" fmla="*/ 10491 h 10491"/>
              <a:gd name="connsiteX2" fmla="*/ 10000 w 10002"/>
              <a:gd name="connsiteY2" fmla="*/ 10491 h 10491"/>
              <a:gd name="connsiteX3" fmla="*/ 10002 w 10002"/>
              <a:gd name="connsiteY3" fmla="*/ 0 h 10491"/>
              <a:gd name="connsiteX4" fmla="*/ 0 w 10002"/>
              <a:gd name="connsiteY4" fmla="*/ 8366 h 10491"/>
              <a:gd name="connsiteX0" fmla="*/ 0 w 10002"/>
              <a:gd name="connsiteY0" fmla="*/ 8398 h 10491"/>
              <a:gd name="connsiteX1" fmla="*/ 0 w 10002"/>
              <a:gd name="connsiteY1" fmla="*/ 10491 h 10491"/>
              <a:gd name="connsiteX2" fmla="*/ 10000 w 10002"/>
              <a:gd name="connsiteY2" fmla="*/ 10491 h 10491"/>
              <a:gd name="connsiteX3" fmla="*/ 10002 w 10002"/>
              <a:gd name="connsiteY3" fmla="*/ 0 h 10491"/>
              <a:gd name="connsiteX4" fmla="*/ 0 w 10002"/>
              <a:gd name="connsiteY4" fmla="*/ 8398 h 10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2" h="10491">
                <a:moveTo>
                  <a:pt x="0" y="8398"/>
                </a:moveTo>
                <a:lnTo>
                  <a:pt x="0" y="10491"/>
                </a:lnTo>
                <a:lnTo>
                  <a:pt x="10000" y="10491"/>
                </a:lnTo>
                <a:cubicBezTo>
                  <a:pt x="10000" y="6991"/>
                  <a:pt x="10002" y="3500"/>
                  <a:pt x="10002" y="0"/>
                </a:cubicBezTo>
                <a:cubicBezTo>
                  <a:pt x="7388" y="9907"/>
                  <a:pt x="3906" y="9039"/>
                  <a:pt x="0" y="8398"/>
                </a:cubicBezTo>
                <a:close/>
              </a:path>
            </a:pathLst>
          </a:custGeom>
          <a:solidFill>
            <a:srgbClr val="FC7420"/>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solidFill>
                <a:srgbClr val="7FCF83"/>
              </a:solidFill>
            </a:endParaRPr>
          </a:p>
        </p:txBody>
      </p:sp>
      <p:sp>
        <p:nvSpPr>
          <p:cNvPr id="9" name="Title Placeholder 8"/>
          <p:cNvSpPr>
            <a:spLocks noGrp="1"/>
          </p:cNvSpPr>
          <p:nvPr>
            <p:ph type="title"/>
          </p:nvPr>
        </p:nvSpPr>
        <p:spPr>
          <a:xfrm>
            <a:off x="457200" y="228600"/>
            <a:ext cx="7467600" cy="914400"/>
          </a:xfrm>
          <a:prstGeom prst="rect">
            <a:avLst/>
          </a:prstGeom>
        </p:spPr>
        <p:txBody>
          <a:bodyPr vert="horz" lIns="45720" rIns="45720" anchor="ctr">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143000"/>
            <a:ext cx="7467600" cy="49831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A1036A2-3624-421D-AA2B-5AC4C3F8404C}" type="datetime1">
              <a:rPr lang="en-US" smtClean="0"/>
              <a:t>5/10/2016</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dirty="0"/>
          </a:p>
        </p:txBody>
      </p:sp>
      <p:sp>
        <p:nvSpPr>
          <p:cNvPr id="13" name="Freeform 12"/>
          <p:cNvSpPr>
            <a:spLocks/>
          </p:cNvSpPr>
          <p:nvPr/>
        </p:nvSpPr>
        <p:spPr bwMode="auto">
          <a:xfrm>
            <a:off x="-1" y="4758981"/>
            <a:ext cx="9143839" cy="2106108"/>
          </a:xfrm>
          <a:custGeom>
            <a:avLst>
              <a:gd name="A1" fmla="val 0"/>
              <a:gd name="A2" fmla="val 0"/>
              <a:gd name="A3" fmla="val 0"/>
              <a:gd name="A4" fmla="val 0"/>
              <a:gd name="A5" fmla="val 0"/>
              <a:gd name="A6" fmla="val 0"/>
              <a:gd name="A7" fmla="val 0"/>
              <a:gd name="A8" fmla="val 0"/>
            </a:avLst>
            <a:gdLst>
              <a:gd name="connsiteX0" fmla="*/ 0 w 10023"/>
              <a:gd name="connsiteY0" fmla="*/ 6663 h 8654"/>
              <a:gd name="connsiteX1" fmla="*/ 0 w 10023"/>
              <a:gd name="connsiteY1" fmla="*/ 8654 h 8654"/>
              <a:gd name="connsiteX2" fmla="*/ 10000 w 10023"/>
              <a:gd name="connsiteY2" fmla="*/ 8654 h 8654"/>
              <a:gd name="connsiteX3" fmla="*/ 10023 w 10023"/>
              <a:gd name="connsiteY3" fmla="*/ 0 h 8654"/>
              <a:gd name="connsiteX4" fmla="*/ 0 w 10023"/>
              <a:gd name="connsiteY4" fmla="*/ 6663 h 8654"/>
              <a:gd name="connsiteX0" fmla="*/ 0 w 10030"/>
              <a:gd name="connsiteY0" fmla="*/ 7350 h 9651"/>
              <a:gd name="connsiteX1" fmla="*/ 0 w 10030"/>
              <a:gd name="connsiteY1" fmla="*/ 9651 h 9651"/>
              <a:gd name="connsiteX2" fmla="*/ 9977 w 10030"/>
              <a:gd name="connsiteY2" fmla="*/ 9651 h 9651"/>
              <a:gd name="connsiteX3" fmla="*/ 10030 w 10030"/>
              <a:gd name="connsiteY3" fmla="*/ 0 h 9651"/>
              <a:gd name="connsiteX4" fmla="*/ 0 w 10030"/>
              <a:gd name="connsiteY4" fmla="*/ 7350 h 9651"/>
              <a:gd name="connsiteX0" fmla="*/ 0 w 10000"/>
              <a:gd name="connsiteY0" fmla="*/ 7616 h 10000"/>
              <a:gd name="connsiteX1" fmla="*/ 0 w 10000"/>
              <a:gd name="connsiteY1" fmla="*/ 10000 h 10000"/>
              <a:gd name="connsiteX2" fmla="*/ 9947 w 10000"/>
              <a:gd name="connsiteY2" fmla="*/ 10000 h 10000"/>
              <a:gd name="connsiteX3" fmla="*/ 10000 w 10000"/>
              <a:gd name="connsiteY3" fmla="*/ 0 h 10000"/>
              <a:gd name="connsiteX4" fmla="*/ 0 w 10000"/>
              <a:gd name="connsiteY4" fmla="*/ 7616 h 10000"/>
              <a:gd name="connsiteX0" fmla="*/ 0 w 9992"/>
              <a:gd name="connsiteY0" fmla="*/ 7616 h 10000"/>
              <a:gd name="connsiteX1" fmla="*/ 0 w 9992"/>
              <a:gd name="connsiteY1" fmla="*/ 10000 h 10000"/>
              <a:gd name="connsiteX2" fmla="*/ 9947 w 9992"/>
              <a:gd name="connsiteY2" fmla="*/ 10000 h 10000"/>
              <a:gd name="connsiteX3" fmla="*/ 9992 w 9992"/>
              <a:gd name="connsiteY3" fmla="*/ 0 h 10000"/>
              <a:gd name="connsiteX4" fmla="*/ 0 w 9992"/>
              <a:gd name="connsiteY4" fmla="*/ 7616 h 10000"/>
              <a:gd name="connsiteX0" fmla="*/ 4 w 10000"/>
              <a:gd name="connsiteY0" fmla="*/ 7670 h 10000"/>
              <a:gd name="connsiteX1" fmla="*/ 0 w 10000"/>
              <a:gd name="connsiteY1" fmla="*/ 10000 h 10000"/>
              <a:gd name="connsiteX2" fmla="*/ 9955 w 10000"/>
              <a:gd name="connsiteY2" fmla="*/ 10000 h 10000"/>
              <a:gd name="connsiteX3" fmla="*/ 10000 w 10000"/>
              <a:gd name="connsiteY3" fmla="*/ 0 h 10000"/>
              <a:gd name="connsiteX4" fmla="*/ 4 w 10000"/>
              <a:gd name="connsiteY4" fmla="*/ 7670 h 10000"/>
              <a:gd name="connsiteX0" fmla="*/ 4 w 10000"/>
              <a:gd name="connsiteY0" fmla="*/ 7670 h 10000"/>
              <a:gd name="connsiteX1" fmla="*/ 0 w 10000"/>
              <a:gd name="connsiteY1" fmla="*/ 10000 h 10000"/>
              <a:gd name="connsiteX2" fmla="*/ 9955 w 10000"/>
              <a:gd name="connsiteY2" fmla="*/ 10000 h 10000"/>
              <a:gd name="connsiteX3" fmla="*/ 10000 w 10000"/>
              <a:gd name="connsiteY3" fmla="*/ 0 h 10000"/>
              <a:gd name="connsiteX4" fmla="*/ 4 w 10000"/>
              <a:gd name="connsiteY4" fmla="*/ 7670 h 10000"/>
              <a:gd name="connsiteX0" fmla="*/ 4 w 10000"/>
              <a:gd name="connsiteY0" fmla="*/ 7670 h 10000"/>
              <a:gd name="connsiteX1" fmla="*/ 0 w 10000"/>
              <a:gd name="connsiteY1" fmla="*/ 10000 h 10000"/>
              <a:gd name="connsiteX2" fmla="*/ 9955 w 10000"/>
              <a:gd name="connsiteY2" fmla="*/ 10000 h 10000"/>
              <a:gd name="connsiteX3" fmla="*/ 10000 w 10000"/>
              <a:gd name="connsiteY3" fmla="*/ 0 h 10000"/>
              <a:gd name="connsiteX4" fmla="*/ 4 w 10000"/>
              <a:gd name="connsiteY4" fmla="*/ 767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4" y="7670"/>
                </a:moveTo>
                <a:cubicBezTo>
                  <a:pt x="3" y="8447"/>
                  <a:pt x="1" y="9223"/>
                  <a:pt x="0" y="10000"/>
                </a:cubicBezTo>
                <a:lnTo>
                  <a:pt x="9955" y="10000"/>
                </a:lnTo>
                <a:cubicBezTo>
                  <a:pt x="9955" y="6010"/>
                  <a:pt x="10000" y="3990"/>
                  <a:pt x="10000" y="0"/>
                </a:cubicBezTo>
                <a:cubicBezTo>
                  <a:pt x="6913" y="9604"/>
                  <a:pt x="3892" y="8390"/>
                  <a:pt x="4" y="7670"/>
                </a:cubicBezTo>
                <a:close/>
              </a:path>
            </a:pathLst>
          </a:custGeom>
          <a:solidFill>
            <a:srgbClr val="D5D000"/>
          </a:solidFill>
          <a:ln w="9525" cap="flat" cmpd="sng" algn="ctr">
            <a:solidFill>
              <a:srgbClr val="006600"/>
            </a:solid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4" name="Freeform 13"/>
          <p:cNvSpPr>
            <a:spLocks/>
          </p:cNvSpPr>
          <p:nvPr/>
        </p:nvSpPr>
        <p:spPr bwMode="auto">
          <a:xfrm>
            <a:off x="-5486" y="5111102"/>
            <a:ext cx="9150240" cy="1753987"/>
          </a:xfrm>
          <a:custGeom>
            <a:avLst>
              <a:gd name="A1" fmla="val 0"/>
              <a:gd name="A2" fmla="val 0"/>
              <a:gd name="A3" fmla="val 0"/>
              <a:gd name="A4" fmla="val 0"/>
              <a:gd name="A5" fmla="val 0"/>
              <a:gd name="A6" fmla="val 0"/>
              <a:gd name="A7" fmla="val 0"/>
              <a:gd name="A8" fmla="val 0"/>
            </a:avLst>
            <a:gdLst>
              <a:gd name="connsiteX0" fmla="*/ 0 w 10023"/>
              <a:gd name="connsiteY0" fmla="*/ 6663 h 8654"/>
              <a:gd name="connsiteX1" fmla="*/ 0 w 10023"/>
              <a:gd name="connsiteY1" fmla="*/ 8654 h 8654"/>
              <a:gd name="connsiteX2" fmla="*/ 10000 w 10023"/>
              <a:gd name="connsiteY2" fmla="*/ 8654 h 8654"/>
              <a:gd name="connsiteX3" fmla="*/ 10023 w 10023"/>
              <a:gd name="connsiteY3" fmla="*/ 0 h 8654"/>
              <a:gd name="connsiteX4" fmla="*/ 0 w 10023"/>
              <a:gd name="connsiteY4" fmla="*/ 6663 h 8654"/>
              <a:gd name="connsiteX0" fmla="*/ 0 w 10030"/>
              <a:gd name="connsiteY0" fmla="*/ 7350 h 9651"/>
              <a:gd name="connsiteX1" fmla="*/ 0 w 10030"/>
              <a:gd name="connsiteY1" fmla="*/ 9651 h 9651"/>
              <a:gd name="connsiteX2" fmla="*/ 9977 w 10030"/>
              <a:gd name="connsiteY2" fmla="*/ 9651 h 9651"/>
              <a:gd name="connsiteX3" fmla="*/ 10030 w 10030"/>
              <a:gd name="connsiteY3" fmla="*/ 0 h 9651"/>
              <a:gd name="connsiteX4" fmla="*/ 0 w 10030"/>
              <a:gd name="connsiteY4" fmla="*/ 7350 h 9651"/>
              <a:gd name="connsiteX0" fmla="*/ 0 w 9955"/>
              <a:gd name="connsiteY0" fmla="*/ 5807 h 8191"/>
              <a:gd name="connsiteX1" fmla="*/ 0 w 9955"/>
              <a:gd name="connsiteY1" fmla="*/ 8191 h 8191"/>
              <a:gd name="connsiteX2" fmla="*/ 9947 w 9955"/>
              <a:gd name="connsiteY2" fmla="*/ 8191 h 8191"/>
              <a:gd name="connsiteX3" fmla="*/ 9955 w 9955"/>
              <a:gd name="connsiteY3" fmla="*/ 0 h 8191"/>
              <a:gd name="connsiteX4" fmla="*/ 0 w 9955"/>
              <a:gd name="connsiteY4" fmla="*/ 5807 h 8191"/>
              <a:gd name="connsiteX0" fmla="*/ 0 w 10000"/>
              <a:gd name="connsiteY0" fmla="*/ 6259 h 9170"/>
              <a:gd name="connsiteX1" fmla="*/ 0 w 10000"/>
              <a:gd name="connsiteY1" fmla="*/ 9170 h 9170"/>
              <a:gd name="connsiteX2" fmla="*/ 9992 w 10000"/>
              <a:gd name="connsiteY2" fmla="*/ 9170 h 9170"/>
              <a:gd name="connsiteX3" fmla="*/ 10000 w 10000"/>
              <a:gd name="connsiteY3" fmla="*/ 0 h 9170"/>
              <a:gd name="connsiteX4" fmla="*/ 0 w 10000"/>
              <a:gd name="connsiteY4" fmla="*/ 6259 h 9170"/>
              <a:gd name="connsiteX0" fmla="*/ 0 w 10000"/>
              <a:gd name="connsiteY0" fmla="*/ 6826 h 10000"/>
              <a:gd name="connsiteX1" fmla="*/ 0 w 10000"/>
              <a:gd name="connsiteY1" fmla="*/ 10000 h 10000"/>
              <a:gd name="connsiteX2" fmla="*/ 9992 w 10000"/>
              <a:gd name="connsiteY2" fmla="*/ 10000 h 10000"/>
              <a:gd name="connsiteX3" fmla="*/ 10000 w 10000"/>
              <a:gd name="connsiteY3" fmla="*/ 0 h 10000"/>
              <a:gd name="connsiteX4" fmla="*/ 0 w 10000"/>
              <a:gd name="connsiteY4" fmla="*/ 6826 h 10000"/>
              <a:gd name="connsiteX0" fmla="*/ 0 w 10000"/>
              <a:gd name="connsiteY0" fmla="*/ 6826 h 10000"/>
              <a:gd name="connsiteX1" fmla="*/ 0 w 10000"/>
              <a:gd name="connsiteY1" fmla="*/ 10000 h 10000"/>
              <a:gd name="connsiteX2" fmla="*/ 9992 w 10000"/>
              <a:gd name="connsiteY2" fmla="*/ 10000 h 10000"/>
              <a:gd name="connsiteX3" fmla="*/ 10000 w 10000"/>
              <a:gd name="connsiteY3" fmla="*/ 0 h 10000"/>
              <a:gd name="connsiteX4" fmla="*/ 0 w 10000"/>
              <a:gd name="connsiteY4" fmla="*/ 6826 h 10000"/>
              <a:gd name="connsiteX0" fmla="*/ 0 w 10008"/>
              <a:gd name="connsiteY0" fmla="*/ 8229 h 11403"/>
              <a:gd name="connsiteX1" fmla="*/ 0 w 10008"/>
              <a:gd name="connsiteY1" fmla="*/ 11403 h 11403"/>
              <a:gd name="connsiteX2" fmla="*/ 9992 w 10008"/>
              <a:gd name="connsiteY2" fmla="*/ 11403 h 11403"/>
              <a:gd name="connsiteX3" fmla="*/ 10008 w 10008"/>
              <a:gd name="connsiteY3" fmla="*/ 0 h 11403"/>
              <a:gd name="connsiteX4" fmla="*/ 0 w 10008"/>
              <a:gd name="connsiteY4" fmla="*/ 8229 h 11403"/>
              <a:gd name="connsiteX0" fmla="*/ 0 w 10008"/>
              <a:gd name="connsiteY0" fmla="*/ 8229 h 11403"/>
              <a:gd name="connsiteX1" fmla="*/ 0 w 10008"/>
              <a:gd name="connsiteY1" fmla="*/ 11403 h 11403"/>
              <a:gd name="connsiteX2" fmla="*/ 9992 w 10008"/>
              <a:gd name="connsiteY2" fmla="*/ 11403 h 11403"/>
              <a:gd name="connsiteX3" fmla="*/ 10008 w 10008"/>
              <a:gd name="connsiteY3" fmla="*/ 0 h 11403"/>
              <a:gd name="connsiteX4" fmla="*/ 0 w 10008"/>
              <a:gd name="connsiteY4" fmla="*/ 8229 h 11403"/>
              <a:gd name="connsiteX0" fmla="*/ 0 w 9993"/>
              <a:gd name="connsiteY0" fmla="*/ 8192 h 11366"/>
              <a:gd name="connsiteX1" fmla="*/ 0 w 9993"/>
              <a:gd name="connsiteY1" fmla="*/ 11366 h 11366"/>
              <a:gd name="connsiteX2" fmla="*/ 9992 w 9993"/>
              <a:gd name="connsiteY2" fmla="*/ 11366 h 11366"/>
              <a:gd name="connsiteX3" fmla="*/ 9993 w 9993"/>
              <a:gd name="connsiteY3" fmla="*/ 0 h 11366"/>
              <a:gd name="connsiteX4" fmla="*/ 0 w 9993"/>
              <a:gd name="connsiteY4" fmla="*/ 8192 h 11366"/>
              <a:gd name="connsiteX0" fmla="*/ 0 w 10013"/>
              <a:gd name="connsiteY0" fmla="*/ 5678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5678 h 10000"/>
              <a:gd name="connsiteX0" fmla="*/ 0 w 10013"/>
              <a:gd name="connsiteY0" fmla="*/ 5678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5678 h 10000"/>
              <a:gd name="connsiteX0" fmla="*/ 0 w 10013"/>
              <a:gd name="connsiteY0" fmla="*/ 6887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6887 h 10000"/>
              <a:gd name="connsiteX0" fmla="*/ 0 w 10013"/>
              <a:gd name="connsiteY0" fmla="*/ 6887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6887 h 10000"/>
              <a:gd name="connsiteX0" fmla="*/ 0 w 10013"/>
              <a:gd name="connsiteY0" fmla="*/ 7038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7038 h 10000"/>
              <a:gd name="connsiteX0" fmla="*/ 0 w 10013"/>
              <a:gd name="connsiteY0" fmla="*/ 7038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7038 h 10000"/>
              <a:gd name="connsiteX0" fmla="*/ 0 w 10013"/>
              <a:gd name="connsiteY0" fmla="*/ 7038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7038 h 10000"/>
              <a:gd name="connsiteX0" fmla="*/ 0 w 10013"/>
              <a:gd name="connsiteY0" fmla="*/ 7038 h 10000"/>
              <a:gd name="connsiteX1" fmla="*/ 13 w 10013"/>
              <a:gd name="connsiteY1" fmla="*/ 10000 h 10000"/>
              <a:gd name="connsiteX2" fmla="*/ 10012 w 10013"/>
              <a:gd name="connsiteY2" fmla="*/ 10000 h 10000"/>
              <a:gd name="connsiteX3" fmla="*/ 10013 w 10013"/>
              <a:gd name="connsiteY3" fmla="*/ 0 h 10000"/>
              <a:gd name="connsiteX4" fmla="*/ 0 w 10013"/>
              <a:gd name="connsiteY4" fmla="*/ 7038 h 10000"/>
              <a:gd name="connsiteX0" fmla="*/ 0 w 10020"/>
              <a:gd name="connsiteY0" fmla="*/ 7454 h 10000"/>
              <a:gd name="connsiteX1" fmla="*/ 20 w 10020"/>
              <a:gd name="connsiteY1" fmla="*/ 10000 h 10000"/>
              <a:gd name="connsiteX2" fmla="*/ 10019 w 10020"/>
              <a:gd name="connsiteY2" fmla="*/ 10000 h 10000"/>
              <a:gd name="connsiteX3" fmla="*/ 10020 w 10020"/>
              <a:gd name="connsiteY3" fmla="*/ 0 h 10000"/>
              <a:gd name="connsiteX4" fmla="*/ 0 w 10020"/>
              <a:gd name="connsiteY4" fmla="*/ 7454 h 10000"/>
              <a:gd name="connsiteX0" fmla="*/ 0 w 10020"/>
              <a:gd name="connsiteY0" fmla="*/ 7454 h 10000"/>
              <a:gd name="connsiteX1" fmla="*/ 20 w 10020"/>
              <a:gd name="connsiteY1" fmla="*/ 10000 h 10000"/>
              <a:gd name="connsiteX2" fmla="*/ 10019 w 10020"/>
              <a:gd name="connsiteY2" fmla="*/ 10000 h 10000"/>
              <a:gd name="connsiteX3" fmla="*/ 10020 w 10020"/>
              <a:gd name="connsiteY3" fmla="*/ 0 h 10000"/>
              <a:gd name="connsiteX4" fmla="*/ 0 w 10020"/>
              <a:gd name="connsiteY4" fmla="*/ 7454 h 10000"/>
              <a:gd name="connsiteX0" fmla="*/ 0 w 10006"/>
              <a:gd name="connsiteY0" fmla="*/ 6850 h 10000"/>
              <a:gd name="connsiteX1" fmla="*/ 6 w 10006"/>
              <a:gd name="connsiteY1" fmla="*/ 10000 h 10000"/>
              <a:gd name="connsiteX2" fmla="*/ 10005 w 10006"/>
              <a:gd name="connsiteY2" fmla="*/ 10000 h 10000"/>
              <a:gd name="connsiteX3" fmla="*/ 10006 w 10006"/>
              <a:gd name="connsiteY3" fmla="*/ 0 h 10000"/>
              <a:gd name="connsiteX4" fmla="*/ 0 w 10006"/>
              <a:gd name="connsiteY4" fmla="*/ 6850 h 10000"/>
              <a:gd name="connsiteX0" fmla="*/ 0 w 10006"/>
              <a:gd name="connsiteY0" fmla="*/ 6850 h 10000"/>
              <a:gd name="connsiteX1" fmla="*/ 6 w 10006"/>
              <a:gd name="connsiteY1" fmla="*/ 10000 h 10000"/>
              <a:gd name="connsiteX2" fmla="*/ 10005 w 10006"/>
              <a:gd name="connsiteY2" fmla="*/ 10000 h 10000"/>
              <a:gd name="connsiteX3" fmla="*/ 10006 w 10006"/>
              <a:gd name="connsiteY3" fmla="*/ 0 h 10000"/>
              <a:gd name="connsiteX4" fmla="*/ 0 w 10006"/>
              <a:gd name="connsiteY4" fmla="*/ 6850 h 10000"/>
              <a:gd name="connsiteX0" fmla="*/ 0 w 10006"/>
              <a:gd name="connsiteY0" fmla="*/ 6850 h 10000"/>
              <a:gd name="connsiteX1" fmla="*/ 6 w 10006"/>
              <a:gd name="connsiteY1" fmla="*/ 10000 h 10000"/>
              <a:gd name="connsiteX2" fmla="*/ 10005 w 10006"/>
              <a:gd name="connsiteY2" fmla="*/ 10000 h 10000"/>
              <a:gd name="connsiteX3" fmla="*/ 10006 w 10006"/>
              <a:gd name="connsiteY3" fmla="*/ 0 h 10000"/>
              <a:gd name="connsiteX4" fmla="*/ 0 w 10006"/>
              <a:gd name="connsiteY4" fmla="*/ 6850 h 10000"/>
              <a:gd name="connsiteX0" fmla="*/ 0 w 10006"/>
              <a:gd name="connsiteY0" fmla="*/ 6623 h 10000"/>
              <a:gd name="connsiteX1" fmla="*/ 6 w 10006"/>
              <a:gd name="connsiteY1" fmla="*/ 10000 h 10000"/>
              <a:gd name="connsiteX2" fmla="*/ 10005 w 10006"/>
              <a:gd name="connsiteY2" fmla="*/ 10000 h 10000"/>
              <a:gd name="connsiteX3" fmla="*/ 10006 w 10006"/>
              <a:gd name="connsiteY3" fmla="*/ 0 h 10000"/>
              <a:gd name="connsiteX4" fmla="*/ 0 w 10006"/>
              <a:gd name="connsiteY4" fmla="*/ 6623 h 10000"/>
              <a:gd name="connsiteX0" fmla="*/ 0 w 10006"/>
              <a:gd name="connsiteY0" fmla="*/ 6623 h 10000"/>
              <a:gd name="connsiteX1" fmla="*/ 6 w 10006"/>
              <a:gd name="connsiteY1" fmla="*/ 10000 h 10000"/>
              <a:gd name="connsiteX2" fmla="*/ 10005 w 10006"/>
              <a:gd name="connsiteY2" fmla="*/ 10000 h 10000"/>
              <a:gd name="connsiteX3" fmla="*/ 10006 w 10006"/>
              <a:gd name="connsiteY3" fmla="*/ 0 h 10000"/>
              <a:gd name="connsiteX4" fmla="*/ 0 w 10006"/>
              <a:gd name="connsiteY4" fmla="*/ 6623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6" h="10000">
                <a:moveTo>
                  <a:pt x="0" y="6623"/>
                </a:moveTo>
                <a:cubicBezTo>
                  <a:pt x="4" y="8064"/>
                  <a:pt x="2" y="8559"/>
                  <a:pt x="6" y="10000"/>
                </a:cubicBezTo>
                <a:lnTo>
                  <a:pt x="10005" y="10000"/>
                </a:lnTo>
                <a:cubicBezTo>
                  <a:pt x="10005" y="5326"/>
                  <a:pt x="10006" y="4674"/>
                  <a:pt x="10006" y="0"/>
                </a:cubicBezTo>
                <a:cubicBezTo>
                  <a:pt x="5000" y="13127"/>
                  <a:pt x="2011" y="3873"/>
                  <a:pt x="0" y="6623"/>
                </a:cubicBezTo>
                <a:close/>
              </a:path>
            </a:pathLst>
          </a:custGeom>
          <a:solidFill>
            <a:srgbClr val="339933"/>
          </a:solidFill>
          <a:ln w="9525" cap="flat" cmpd="sng" algn="ctr">
            <a:solidFill>
              <a:schemeClr val="accent1">
                <a:lumMod val="60000"/>
                <a:lumOff val="40000"/>
              </a:schemeClr>
            </a:solid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3" r:id="rId10"/>
    <p:sldLayoutId id="2147483730" r:id="rId11"/>
    <p:sldLayoutId id="2147483731" r:id="rId12"/>
    <p:sldLayoutId id="2147483732" r:id="rId13"/>
  </p:sldLayoutIdLst>
  <p:timing>
    <p:tnLst>
      <p:par>
        <p:cTn id="1" dur="indefinite" restart="never" nodeType="tmRoot"/>
      </p:par>
    </p:tnLst>
  </p:timing>
  <p:hf sldNum="0" hdr="0" ftr="0" dt="0"/>
  <p:txStyles>
    <p:titleStyle>
      <a:lvl1pPr algn="l" rtl="0" eaLnBrk="1" latinLnBrk="0" hangingPunct="1">
        <a:spcBef>
          <a:spcPct val="0"/>
        </a:spcBef>
        <a:buNone/>
        <a:defRPr kumimoji="0" sz="3200" b="1" kern="1200" cap="none" spc="0">
          <a:ln w="9000" cmpd="sng">
            <a:solidFill>
              <a:schemeClr val="accent4">
                <a:shade val="50000"/>
                <a:satMod val="120000"/>
              </a:schemeClr>
            </a:solidFill>
            <a:prstDash val="solid"/>
          </a:ln>
          <a:solidFill>
            <a:schemeClr val="bg1"/>
          </a:solidFill>
          <a:effectLst/>
          <a:latin typeface="Gill Sans MT" panose="020B0502020104020203" pitchFamily="34" charset="0"/>
          <a:ea typeface="+mj-ea"/>
          <a:cs typeface="+mj-cs"/>
        </a:defRPr>
      </a:lvl1pPr>
    </p:titleStyle>
    <p:bodyStyle>
      <a:lvl1pPr marL="493776" indent="-457200" algn="l" rtl="0" eaLnBrk="1" latinLnBrk="0" hangingPunct="1">
        <a:spcBef>
          <a:spcPct val="20000"/>
        </a:spcBef>
        <a:buClrTx/>
        <a:buSzPct val="80000"/>
        <a:buFont typeface="Arial" panose="020B0604020202020204" pitchFamily="34" charset="0"/>
        <a:buChar char="●"/>
        <a:defRPr kumimoji="0" sz="3000" kern="1200">
          <a:solidFill>
            <a:schemeClr val="bg1"/>
          </a:solidFill>
          <a:latin typeface="+mn-lt"/>
          <a:ea typeface="+mn-ea"/>
          <a:cs typeface="+mn-cs"/>
        </a:defRPr>
      </a:lvl1pPr>
      <a:lvl2pPr marL="722376" indent="-274320" algn="l" rtl="0" eaLnBrk="1" latinLnBrk="0" hangingPunct="1">
        <a:spcBef>
          <a:spcPct val="20000"/>
        </a:spcBef>
        <a:buClrTx/>
        <a:buSzPct val="65000"/>
        <a:buFont typeface="Wingdings" panose="05000000000000000000" pitchFamily="2" charset="2"/>
        <a:buChar char="Ø"/>
        <a:defRPr kumimoji="0" sz="2800" kern="1200">
          <a:solidFill>
            <a:schemeClr val="bg1"/>
          </a:solidFill>
          <a:latin typeface="+mn-lt"/>
          <a:ea typeface="+mn-ea"/>
          <a:cs typeface="+mn-cs"/>
        </a:defRPr>
      </a:lvl2pPr>
      <a:lvl3pPr marL="1005840" indent="-256032" algn="l" rtl="0" eaLnBrk="1" latinLnBrk="0" hangingPunct="1">
        <a:spcBef>
          <a:spcPct val="20000"/>
        </a:spcBef>
        <a:buClrTx/>
        <a:buSzPct val="85000"/>
        <a:buFont typeface="Arial"/>
        <a:buChar char="○"/>
        <a:defRPr kumimoji="0" sz="2600" kern="1200">
          <a:solidFill>
            <a:schemeClr val="bg1"/>
          </a:solidFill>
          <a:latin typeface="+mn-lt"/>
          <a:ea typeface="+mn-ea"/>
          <a:cs typeface="+mn-cs"/>
        </a:defRPr>
      </a:lvl3pPr>
      <a:lvl4pPr marL="1280160" indent="-237744" algn="l" rtl="0" eaLnBrk="1" latinLnBrk="0" hangingPunct="1">
        <a:spcBef>
          <a:spcPct val="20000"/>
        </a:spcBef>
        <a:buClrTx/>
        <a:buSzPct val="75000"/>
        <a:buFont typeface="Arial" panose="020B0604020202020204" pitchFamily="34" charset="0"/>
        <a:buChar char="–"/>
        <a:defRPr kumimoji="0" sz="2400" kern="1200">
          <a:solidFill>
            <a:schemeClr val="bg1"/>
          </a:solidFill>
          <a:latin typeface="+mn-lt"/>
          <a:ea typeface="+mn-ea"/>
          <a:cs typeface="+mn-cs"/>
        </a:defRPr>
      </a:lvl4pPr>
      <a:lvl5pPr marL="1490472" indent="-182880" algn="l" rtl="0" eaLnBrk="1" latinLnBrk="0" hangingPunct="1">
        <a:spcBef>
          <a:spcPct val="20000"/>
        </a:spcBef>
        <a:buClrTx/>
        <a:buSzPct val="100000"/>
        <a:buFont typeface="Wingdings" panose="05000000000000000000" pitchFamily="2" charset="2"/>
        <a:buChar char="ü"/>
        <a:defRPr kumimoji="0" sz="2400" kern="1200">
          <a:solidFill>
            <a:schemeClr val="bg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124200"/>
            <a:ext cx="7543800" cy="2667000"/>
          </a:xfrm>
        </p:spPr>
        <p:txBody>
          <a:bodyPr>
            <a:normAutofit/>
            <a:scene3d>
              <a:camera prst="orthographicFront"/>
              <a:lightRig rig="balanced" dir="t">
                <a:rot lat="0" lon="0" rev="2100000"/>
              </a:lightRig>
            </a:scene3d>
            <a:sp3d prstMaterial="metal">
              <a:contourClr>
                <a:schemeClr val="bg2"/>
              </a:contourClr>
            </a:sp3d>
          </a:bodyPr>
          <a:lstStyle/>
          <a:p>
            <a:r>
              <a:rPr lang="en-US" sz="3600" cap="none" dirty="0" smtClean="0">
                <a:ln w="50800"/>
                <a:solidFill>
                  <a:schemeClr val="bg1">
                    <a:shade val="50000"/>
                  </a:schemeClr>
                </a:solidFill>
                <a:effectLst/>
                <a:latin typeface="Arial Black" panose="020B0A04020102020204" pitchFamily="34" charset="0"/>
              </a:rPr>
              <a:t>Enforcement Overview and Presentation</a:t>
            </a:r>
            <a:r>
              <a:rPr lang="en-US" sz="3600" cap="none" dirty="0">
                <a:ln w="50800"/>
                <a:solidFill>
                  <a:schemeClr val="bg1">
                    <a:shade val="50000"/>
                  </a:schemeClr>
                </a:solidFill>
                <a:effectLst>
                  <a:outerShdw blurRad="38100" dist="38100" dir="2700000" algn="tl">
                    <a:srgbClr val="000000">
                      <a:alpha val="43137"/>
                    </a:srgbClr>
                  </a:outerShdw>
                </a:effectLst>
                <a:latin typeface="Arial Black" panose="020B0A04020102020204" pitchFamily="34" charset="0"/>
              </a:rPr>
              <a:t/>
            </a:r>
            <a:br>
              <a:rPr lang="en-US" sz="3600" cap="none" dirty="0">
                <a:ln w="50800"/>
                <a:solidFill>
                  <a:schemeClr val="bg1">
                    <a:shade val="50000"/>
                  </a:schemeClr>
                </a:solidFill>
                <a:effectLst>
                  <a:outerShdw blurRad="38100" dist="38100" dir="2700000" algn="tl">
                    <a:srgbClr val="000000">
                      <a:alpha val="43137"/>
                    </a:srgbClr>
                  </a:outerShdw>
                </a:effectLst>
                <a:latin typeface="Arial Black" panose="020B0A04020102020204" pitchFamily="34" charset="0"/>
              </a:rPr>
            </a:br>
            <a:r>
              <a:rPr lang="en-US" sz="2000" cap="none" dirty="0" smtClean="0">
                <a:ln w="50800"/>
                <a:solidFill>
                  <a:schemeClr val="bg1">
                    <a:shade val="50000"/>
                  </a:schemeClr>
                </a:solidFill>
                <a:effectLst>
                  <a:outerShdw blurRad="38100" dist="38100" dir="2700000" algn="tl">
                    <a:srgbClr val="000000">
                      <a:alpha val="43137"/>
                    </a:srgbClr>
                  </a:outerShdw>
                </a:effectLst>
                <a:latin typeface="Arial Black" panose="020B0A04020102020204" pitchFamily="34" charset="0"/>
              </a:rPr>
              <a:t/>
            </a:r>
            <a:br>
              <a:rPr lang="en-US" sz="2000" cap="none" dirty="0" smtClean="0">
                <a:ln w="50800"/>
                <a:solidFill>
                  <a:schemeClr val="bg1">
                    <a:shade val="50000"/>
                  </a:schemeClr>
                </a:solidFill>
                <a:effectLst>
                  <a:outerShdw blurRad="38100" dist="38100" dir="2700000" algn="tl">
                    <a:srgbClr val="000000">
                      <a:alpha val="43137"/>
                    </a:srgbClr>
                  </a:outerShdw>
                </a:effectLst>
                <a:latin typeface="Arial Black" panose="020B0A04020102020204" pitchFamily="34" charset="0"/>
              </a:rPr>
            </a:br>
            <a:r>
              <a:rPr lang="en-US" sz="2000" cap="none" dirty="0" smtClean="0">
                <a:ln w="50800"/>
                <a:solidFill>
                  <a:schemeClr val="bg1">
                    <a:shade val="50000"/>
                  </a:schemeClr>
                </a:solidFill>
                <a:effectLst/>
                <a:latin typeface="Arial Black" panose="020B0A04020102020204" pitchFamily="34" charset="0"/>
              </a:rPr>
              <a:t/>
            </a:r>
            <a:br>
              <a:rPr lang="en-US" sz="2000" cap="none" dirty="0" smtClean="0">
                <a:ln w="50800"/>
                <a:solidFill>
                  <a:schemeClr val="bg1">
                    <a:shade val="50000"/>
                  </a:schemeClr>
                </a:solidFill>
                <a:effectLst/>
                <a:latin typeface="Arial Black" panose="020B0A04020102020204" pitchFamily="34" charset="0"/>
              </a:rPr>
            </a:br>
            <a:r>
              <a:rPr lang="en-US" sz="2000" cap="none" dirty="0" smtClean="0">
                <a:ln w="50800"/>
                <a:solidFill>
                  <a:schemeClr val="bg1">
                    <a:shade val="50000"/>
                  </a:schemeClr>
                </a:solidFill>
                <a:effectLst/>
                <a:latin typeface="Malgun Gothic" panose="020B0503020000020004" pitchFamily="34" charset="-127"/>
                <a:ea typeface="Malgun Gothic" panose="020B0503020000020004" pitchFamily="34" charset="-127"/>
              </a:rPr>
              <a:t> </a:t>
            </a:r>
            <a:r>
              <a:rPr lang="en-US" sz="2000" cap="none" dirty="0" smtClean="0">
                <a:ln w="50800"/>
                <a:solidFill>
                  <a:schemeClr val="bg1">
                    <a:shade val="50000"/>
                  </a:schemeClr>
                </a:solidFill>
                <a:effectLst/>
                <a:latin typeface="Malgun Gothic" panose="020B0503020000020004" pitchFamily="34" charset="-127"/>
                <a:ea typeface="Malgun Gothic" panose="020B0503020000020004" pitchFamily="34" charset="-127"/>
              </a:rPr>
              <a:t>May </a:t>
            </a:r>
            <a:r>
              <a:rPr lang="en-US" sz="2000" cap="none" dirty="0" smtClean="0">
                <a:ln w="50800"/>
                <a:solidFill>
                  <a:schemeClr val="bg1">
                    <a:shade val="50000"/>
                  </a:schemeClr>
                </a:solidFill>
                <a:effectLst/>
                <a:latin typeface="Malgun Gothic" panose="020B0503020000020004" pitchFamily="34" charset="-127"/>
                <a:ea typeface="Malgun Gothic" panose="020B0503020000020004" pitchFamily="34" charset="-127"/>
              </a:rPr>
              <a:t>2016</a:t>
            </a:r>
            <a:endParaRPr lang="en-US" sz="2000" cap="none" dirty="0">
              <a:ln w="50800"/>
              <a:solidFill>
                <a:schemeClr val="bg1">
                  <a:shade val="50000"/>
                </a:schemeClr>
              </a:solidFill>
              <a:effectLst/>
              <a:latin typeface="Malgun Gothic" panose="020B0503020000020004" pitchFamily="34" charset="-127"/>
              <a:ea typeface="Malgun Gothic" panose="020B0503020000020004" pitchFamily="34" charset="-127"/>
            </a:endParaRPr>
          </a:p>
        </p:txBody>
      </p:sp>
      <p:sp>
        <p:nvSpPr>
          <p:cNvPr id="3" name="Subtitle 2"/>
          <p:cNvSpPr>
            <a:spLocks noGrp="1"/>
          </p:cNvSpPr>
          <p:nvPr>
            <p:ph type="subTitle" idx="1"/>
          </p:nvPr>
        </p:nvSpPr>
        <p:spPr>
          <a:xfrm>
            <a:off x="457200" y="381000"/>
            <a:ext cx="8253750" cy="1295400"/>
          </a:xfrm>
        </p:spPr>
        <p:txBody>
          <a:bodyPr>
            <a:noAutofit/>
          </a:bodyPr>
          <a:lstStyle/>
          <a:p>
            <a:pPr algn="ctr">
              <a:spcBef>
                <a:spcPts val="0"/>
              </a:spcBef>
            </a:pPr>
            <a:endParaRPr lang="en-US" sz="4000" dirty="0">
              <a:ln w="5000" cmpd="sng">
                <a:solidFill>
                  <a:schemeClr val="accent2">
                    <a:lumMod val="75000"/>
                  </a:schemeClr>
                </a:solidFill>
                <a:prstDash val="solid"/>
              </a:ln>
              <a:solidFill>
                <a:srgbClr val="7FCF83"/>
              </a:solidFill>
              <a:effectLst>
                <a:outerShdw blurRad="38100" dist="38100" dir="2700000" algn="tl">
                  <a:srgbClr val="000000"/>
                </a:outerShdw>
              </a:effectLst>
              <a:latin typeface="Ligurino Condensed" panose="02000506050000020003" pitchFamily="2" charset="0"/>
              <a:ea typeface="+mj-ea"/>
              <a:cs typeface="+mj-cs"/>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44000" cy="2784231"/>
          </a:xfrm>
          <a:prstGeom prst="rect">
            <a:avLst/>
          </a:prstGeom>
        </p:spPr>
      </p:pic>
    </p:spTree>
    <p:extLst>
      <p:ext uri="{BB962C8B-B14F-4D97-AF65-F5344CB8AC3E}">
        <p14:creationId xmlns:p14="http://schemas.microsoft.com/office/powerpoint/2010/main" val="2088127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Outcome A-Closed</a:t>
            </a:r>
            <a:endParaRPr lang="en-US" dirty="0"/>
          </a:p>
        </p:txBody>
      </p:sp>
      <p:sp>
        <p:nvSpPr>
          <p:cNvPr id="3" name="Content Placeholder 2"/>
          <p:cNvSpPr>
            <a:spLocks noGrp="1"/>
          </p:cNvSpPr>
          <p:nvPr>
            <p:ph idx="1"/>
          </p:nvPr>
        </p:nvSpPr>
        <p:spPr/>
        <p:txBody>
          <a:bodyPr/>
          <a:lstStyle/>
          <a:p>
            <a:r>
              <a:rPr lang="en-US" dirty="0" smtClean="0"/>
              <a:t>Why is a case closed with no action?</a:t>
            </a:r>
          </a:p>
          <a:p>
            <a:pPr lvl="1"/>
            <a:r>
              <a:rPr lang="en-US" dirty="0" smtClean="0"/>
              <a:t>No violation found</a:t>
            </a:r>
            <a:endParaRPr lang="en-US" dirty="0"/>
          </a:p>
        </p:txBody>
      </p:sp>
      <p:sp>
        <p:nvSpPr>
          <p:cNvPr id="4" name="Rectangle 3"/>
          <p:cNvSpPr/>
          <p:nvPr/>
        </p:nvSpPr>
        <p:spPr>
          <a:xfrm>
            <a:off x="2286000" y="1997839"/>
            <a:ext cx="4572000" cy="2862322"/>
          </a:xfrm>
          <a:prstGeom prst="rect">
            <a:avLst/>
          </a:prstGeom>
        </p:spPr>
        <p:txBody>
          <a:bodyPr>
            <a:spAutoFit/>
          </a:bodyPr>
          <a:lstStyle/>
          <a:p>
            <a:r>
              <a:rPr lang="en-US" dirty="0"/>
              <a:t>If the review determines that the actions of the psychologist were not below the Standard of Care, the Board has no authority to proceed and the complaint is closed. If the complaint involves a minor violation, it may be handled through a citation or an educational letter. If the complaint involves a more serious violation, it will be referred for formal investigation by a trained peace officer</a:t>
            </a:r>
          </a:p>
        </p:txBody>
      </p:sp>
    </p:spTree>
    <p:extLst>
      <p:ext uri="{BB962C8B-B14F-4D97-AF65-F5344CB8AC3E}">
        <p14:creationId xmlns:p14="http://schemas.microsoft.com/office/powerpoint/2010/main" val="1883545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Outcome B-Educational Letter</a:t>
            </a:r>
            <a:br>
              <a:rPr lang="en-US" dirty="0" smtClean="0"/>
            </a:br>
            <a:endParaRPr lang="en-US" dirty="0"/>
          </a:p>
        </p:txBody>
      </p:sp>
      <p:sp>
        <p:nvSpPr>
          <p:cNvPr id="3" name="Content Placeholder 2"/>
          <p:cNvSpPr>
            <a:spLocks noGrp="1"/>
          </p:cNvSpPr>
          <p:nvPr>
            <p:ph idx="1"/>
          </p:nvPr>
        </p:nvSpPr>
        <p:spPr/>
        <p:txBody>
          <a:bodyPr/>
          <a:lstStyle/>
          <a:p>
            <a:r>
              <a:rPr lang="en-US" dirty="0" smtClean="0"/>
              <a:t>Why is an educational letter issued?</a:t>
            </a:r>
          </a:p>
          <a:p>
            <a:pPr lvl="1"/>
            <a:r>
              <a:rPr lang="en-US" dirty="0" smtClean="0"/>
              <a:t>Minor violations alleged</a:t>
            </a:r>
          </a:p>
          <a:p>
            <a:pPr lvl="1"/>
            <a:r>
              <a:rPr lang="en-US" dirty="0" smtClean="0"/>
              <a:t>No patient harm</a:t>
            </a:r>
            <a:endParaRPr lang="en-US" dirty="0"/>
          </a:p>
        </p:txBody>
      </p:sp>
    </p:spTree>
    <p:extLst>
      <p:ext uri="{BB962C8B-B14F-4D97-AF65-F5344CB8AC3E}">
        <p14:creationId xmlns:p14="http://schemas.microsoft.com/office/powerpoint/2010/main" val="3005727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 C-Citation and Fine</a:t>
            </a:r>
            <a:endParaRPr lang="en-US" dirty="0"/>
          </a:p>
        </p:txBody>
      </p:sp>
      <p:sp>
        <p:nvSpPr>
          <p:cNvPr id="3" name="Content Placeholder 2"/>
          <p:cNvSpPr>
            <a:spLocks noGrp="1"/>
          </p:cNvSpPr>
          <p:nvPr>
            <p:ph idx="1"/>
          </p:nvPr>
        </p:nvSpPr>
        <p:spPr/>
        <p:txBody>
          <a:bodyPr/>
          <a:lstStyle/>
          <a:p>
            <a:r>
              <a:rPr lang="en-US" dirty="0" smtClean="0"/>
              <a:t>Why is a citation issued?</a:t>
            </a:r>
          </a:p>
          <a:p>
            <a:pPr lvl="1"/>
            <a:r>
              <a:rPr lang="en-US" dirty="0" smtClean="0"/>
              <a:t>Minor violations are found</a:t>
            </a:r>
          </a:p>
          <a:p>
            <a:pPr lvl="1"/>
            <a:r>
              <a:rPr lang="en-US" dirty="0" smtClean="0"/>
              <a:t>An Educational Letter has already been issued</a:t>
            </a:r>
          </a:p>
          <a:p>
            <a:pPr lvl="1"/>
            <a:r>
              <a:rPr lang="en-US" dirty="0" smtClean="0"/>
              <a:t>Unlicensed practice is discovered</a:t>
            </a:r>
          </a:p>
          <a:p>
            <a:pPr lvl="1"/>
            <a:endParaRPr lang="en-US" dirty="0" smtClean="0"/>
          </a:p>
          <a:p>
            <a:pPr marL="448056" lvl="1" indent="0">
              <a:buNone/>
            </a:pPr>
            <a:endParaRPr lang="en-US" dirty="0"/>
          </a:p>
        </p:txBody>
      </p:sp>
    </p:spTree>
    <p:extLst>
      <p:ext uri="{BB962C8B-B14F-4D97-AF65-F5344CB8AC3E}">
        <p14:creationId xmlns:p14="http://schemas.microsoft.com/office/powerpoint/2010/main" val="2031349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Outcome D-Refer case to Health Quality Investigation Unit (HQIU)</a:t>
            </a:r>
            <a:endParaRPr lang="en-US" dirty="0"/>
          </a:p>
        </p:txBody>
      </p:sp>
      <p:sp>
        <p:nvSpPr>
          <p:cNvPr id="3" name="Content Placeholder 2"/>
          <p:cNvSpPr>
            <a:spLocks noGrp="1"/>
          </p:cNvSpPr>
          <p:nvPr>
            <p:ph idx="1"/>
          </p:nvPr>
        </p:nvSpPr>
        <p:spPr/>
        <p:txBody>
          <a:bodyPr/>
          <a:lstStyle/>
          <a:p>
            <a:r>
              <a:rPr lang="en-US" dirty="0" smtClean="0"/>
              <a:t>Why would a case be referred to HQIU?</a:t>
            </a:r>
          </a:p>
          <a:p>
            <a:pPr lvl="1"/>
            <a:r>
              <a:rPr lang="en-US" dirty="0" smtClean="0"/>
              <a:t>If a serious violation is found by expert</a:t>
            </a:r>
          </a:p>
          <a:p>
            <a:pPr marL="448056" lvl="1" indent="0">
              <a:buNone/>
            </a:pPr>
            <a:endParaRPr lang="en-US" dirty="0"/>
          </a:p>
        </p:txBody>
      </p:sp>
    </p:spTree>
    <p:extLst>
      <p:ext uri="{BB962C8B-B14F-4D97-AF65-F5344CB8AC3E}">
        <p14:creationId xmlns:p14="http://schemas.microsoft.com/office/powerpoint/2010/main" val="83053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 Process</a:t>
            </a:r>
            <a:endParaRPr lang="en-US" dirty="0"/>
          </a:p>
        </p:txBody>
      </p:sp>
      <p:sp>
        <p:nvSpPr>
          <p:cNvPr id="3" name="Content Placeholder 2"/>
          <p:cNvSpPr>
            <a:spLocks noGrp="1"/>
          </p:cNvSpPr>
          <p:nvPr>
            <p:ph idx="1"/>
          </p:nvPr>
        </p:nvSpPr>
        <p:spPr/>
        <p:txBody>
          <a:bodyPr/>
          <a:lstStyle/>
          <a:p>
            <a:r>
              <a:rPr lang="en-US" dirty="0" smtClean="0"/>
              <a:t>Two types of investigations</a:t>
            </a:r>
          </a:p>
          <a:p>
            <a:pPr lvl="1"/>
            <a:r>
              <a:rPr lang="en-US" b="0" dirty="0" smtClean="0"/>
              <a:t>Desk and Formal</a:t>
            </a:r>
          </a:p>
          <a:p>
            <a:pPr marL="36576" indent="0">
              <a:buNone/>
            </a:pPr>
            <a:endParaRPr lang="en-US" dirty="0"/>
          </a:p>
        </p:txBody>
      </p:sp>
    </p:spTree>
    <p:extLst>
      <p:ext uri="{BB962C8B-B14F-4D97-AF65-F5344CB8AC3E}">
        <p14:creationId xmlns:p14="http://schemas.microsoft.com/office/powerpoint/2010/main" val="18994683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 Process</a:t>
            </a:r>
            <a:endParaRPr lang="en-US" dirty="0"/>
          </a:p>
        </p:txBody>
      </p:sp>
      <p:sp>
        <p:nvSpPr>
          <p:cNvPr id="3" name="Content Placeholder 2"/>
          <p:cNvSpPr>
            <a:spLocks noGrp="1"/>
          </p:cNvSpPr>
          <p:nvPr>
            <p:ph idx="1"/>
          </p:nvPr>
        </p:nvSpPr>
        <p:spPr/>
        <p:txBody>
          <a:bodyPr/>
          <a:lstStyle/>
          <a:p>
            <a:r>
              <a:rPr lang="en-US" dirty="0" smtClean="0"/>
              <a:t>Desk Investigations</a:t>
            </a:r>
          </a:p>
          <a:p>
            <a:pPr lvl="1"/>
            <a:r>
              <a:rPr lang="en-US" b="0" dirty="0" smtClean="0"/>
              <a:t>Performed by an Enforcement Analyst (EA) or Special Investigator (SI)</a:t>
            </a:r>
          </a:p>
          <a:p>
            <a:pPr lvl="1"/>
            <a:r>
              <a:rPr lang="en-US" b="0" dirty="0" smtClean="0"/>
              <a:t>EA or SI determines if:	</a:t>
            </a:r>
          </a:p>
          <a:p>
            <a:pPr lvl="2"/>
            <a:r>
              <a:rPr lang="en-US" dirty="0" smtClean="0"/>
              <a:t>Complaint falls within Board’s jurisdiction</a:t>
            </a:r>
            <a:endParaRPr lang="en-US" b="0" dirty="0" smtClean="0"/>
          </a:p>
          <a:p>
            <a:pPr lvl="2"/>
            <a:r>
              <a:rPr lang="en-US" dirty="0" smtClean="0"/>
              <a:t>C</a:t>
            </a:r>
            <a:r>
              <a:rPr lang="en-US" b="0" dirty="0" smtClean="0"/>
              <a:t>omplaint involves care provided by licensee</a:t>
            </a:r>
          </a:p>
          <a:p>
            <a:pPr lvl="2"/>
            <a:r>
              <a:rPr lang="en-US" dirty="0" smtClean="0"/>
              <a:t> A minor violation occurred</a:t>
            </a:r>
          </a:p>
          <a:p>
            <a:pPr lvl="2"/>
            <a:r>
              <a:rPr lang="en-US" b="0" dirty="0" smtClean="0"/>
              <a:t> A serious violation occurred</a:t>
            </a:r>
            <a:endParaRPr lang="en-US" b="0" dirty="0"/>
          </a:p>
        </p:txBody>
      </p:sp>
    </p:spTree>
    <p:extLst>
      <p:ext uri="{BB962C8B-B14F-4D97-AF65-F5344CB8AC3E}">
        <p14:creationId xmlns:p14="http://schemas.microsoft.com/office/powerpoint/2010/main" val="2786021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 Process</a:t>
            </a:r>
            <a:endParaRPr lang="en-US" dirty="0"/>
          </a:p>
        </p:txBody>
      </p:sp>
      <p:sp>
        <p:nvSpPr>
          <p:cNvPr id="3" name="Content Placeholder 2"/>
          <p:cNvSpPr>
            <a:spLocks noGrp="1"/>
          </p:cNvSpPr>
          <p:nvPr>
            <p:ph idx="1"/>
          </p:nvPr>
        </p:nvSpPr>
        <p:spPr/>
        <p:txBody>
          <a:bodyPr/>
          <a:lstStyle/>
          <a:p>
            <a:r>
              <a:rPr lang="en-US" dirty="0" smtClean="0"/>
              <a:t>Formal Investigations</a:t>
            </a:r>
          </a:p>
          <a:p>
            <a:pPr lvl="1"/>
            <a:r>
              <a:rPr lang="en-US" dirty="0" smtClean="0"/>
              <a:t>Performed by peace officers</a:t>
            </a:r>
          </a:p>
          <a:p>
            <a:pPr lvl="1"/>
            <a:r>
              <a:rPr lang="en-US" dirty="0" smtClean="0"/>
              <a:t>Upon completion of the investigation the case may be:</a:t>
            </a:r>
          </a:p>
          <a:p>
            <a:pPr lvl="2"/>
            <a:r>
              <a:rPr lang="en-US" dirty="0" smtClean="0"/>
              <a:t>Closed</a:t>
            </a:r>
          </a:p>
          <a:p>
            <a:pPr lvl="2"/>
            <a:r>
              <a:rPr lang="en-US" dirty="0" smtClean="0"/>
              <a:t>Referred to the Attorney General’s Office</a:t>
            </a:r>
          </a:p>
          <a:p>
            <a:pPr lvl="2"/>
            <a:r>
              <a:rPr lang="en-US" dirty="0" smtClean="0"/>
              <a:t>Referred to the local District Attorney’s Office </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3679921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Fines</a:t>
            </a:r>
            <a:endParaRPr lang="en-US" dirty="0"/>
          </a:p>
        </p:txBody>
      </p:sp>
      <p:sp>
        <p:nvSpPr>
          <p:cNvPr id="3" name="Content Placeholder 2"/>
          <p:cNvSpPr>
            <a:spLocks noGrp="1"/>
          </p:cNvSpPr>
          <p:nvPr>
            <p:ph idx="1"/>
          </p:nvPr>
        </p:nvSpPr>
        <p:spPr/>
        <p:txBody>
          <a:bodyPr/>
          <a:lstStyle/>
          <a:p>
            <a:r>
              <a:rPr lang="en-US" dirty="0" smtClean="0"/>
              <a:t>Issued for minor violations that do not warrant formal disciplinary actions</a:t>
            </a:r>
            <a:endParaRPr lang="en-US" dirty="0"/>
          </a:p>
        </p:txBody>
      </p:sp>
    </p:spTree>
    <p:extLst>
      <p:ext uri="{BB962C8B-B14F-4D97-AF65-F5344CB8AC3E}">
        <p14:creationId xmlns:p14="http://schemas.microsoft.com/office/powerpoint/2010/main" val="1311424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Disciplinary Process</a:t>
            </a:r>
            <a:endParaRPr lang="en-US" dirty="0"/>
          </a:p>
        </p:txBody>
      </p:sp>
      <p:sp>
        <p:nvSpPr>
          <p:cNvPr id="3" name="Content Placeholder 2"/>
          <p:cNvSpPr>
            <a:spLocks noGrp="1"/>
          </p:cNvSpPr>
          <p:nvPr>
            <p:ph idx="1"/>
          </p:nvPr>
        </p:nvSpPr>
        <p:spPr/>
        <p:txBody>
          <a:bodyPr/>
          <a:lstStyle/>
          <a:p>
            <a:r>
              <a:rPr lang="en-US" dirty="0" smtClean="0"/>
              <a:t>What happens during the Discipline Process</a:t>
            </a:r>
          </a:p>
          <a:p>
            <a:pPr lvl="1"/>
            <a:r>
              <a:rPr lang="en-US" dirty="0" smtClean="0"/>
              <a:t>Attorney General determines if action should be initiated by filing an:</a:t>
            </a:r>
          </a:p>
          <a:p>
            <a:pPr lvl="2"/>
            <a:r>
              <a:rPr lang="en-US" dirty="0" smtClean="0"/>
              <a:t>Accusation</a:t>
            </a:r>
          </a:p>
          <a:p>
            <a:pPr lvl="2"/>
            <a:r>
              <a:rPr lang="en-US" dirty="0" smtClean="0"/>
              <a:t>Statement of Issues</a:t>
            </a:r>
          </a:p>
        </p:txBody>
      </p:sp>
    </p:spTree>
    <p:extLst>
      <p:ext uri="{BB962C8B-B14F-4D97-AF65-F5344CB8AC3E}">
        <p14:creationId xmlns:p14="http://schemas.microsoft.com/office/powerpoint/2010/main" val="1823204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Disciplinary Process</a:t>
            </a:r>
            <a:endParaRPr lang="en-US" dirty="0"/>
          </a:p>
        </p:txBody>
      </p:sp>
      <p:sp>
        <p:nvSpPr>
          <p:cNvPr id="3" name="Content Placeholder 2"/>
          <p:cNvSpPr>
            <a:spLocks noGrp="1"/>
          </p:cNvSpPr>
          <p:nvPr>
            <p:ph idx="1"/>
          </p:nvPr>
        </p:nvSpPr>
        <p:spPr/>
        <p:txBody>
          <a:bodyPr/>
          <a:lstStyle/>
          <a:p>
            <a:r>
              <a:rPr lang="en-US" dirty="0" smtClean="0"/>
              <a:t>Administrative Hearing /Stipulated Settlement</a:t>
            </a:r>
          </a:p>
          <a:p>
            <a:r>
              <a:rPr lang="en-US" dirty="0" smtClean="0"/>
              <a:t>Board Vote</a:t>
            </a:r>
            <a:endParaRPr lang="en-US" dirty="0"/>
          </a:p>
        </p:txBody>
      </p:sp>
    </p:spTree>
    <p:extLst>
      <p:ext uri="{BB962C8B-B14F-4D97-AF65-F5344CB8AC3E}">
        <p14:creationId xmlns:p14="http://schemas.microsoft.com/office/powerpoint/2010/main" val="3799395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a:t>
            </a:r>
            <a:r>
              <a:rPr lang="en-US" dirty="0" smtClean="0">
                <a:effectLst/>
              </a:rPr>
              <a:t> Overview</a:t>
            </a:r>
            <a:endParaRPr lang="en-US" dirty="0">
              <a:effectLst/>
            </a:endParaRPr>
          </a:p>
        </p:txBody>
      </p:sp>
      <p:sp>
        <p:nvSpPr>
          <p:cNvPr id="3" name="Content Placeholder 2"/>
          <p:cNvSpPr>
            <a:spLocks noGrp="1"/>
          </p:cNvSpPr>
          <p:nvPr>
            <p:ph idx="1"/>
          </p:nvPr>
        </p:nvSpPr>
        <p:spPr/>
        <p:txBody>
          <a:bodyPr/>
          <a:lstStyle/>
          <a:p>
            <a:r>
              <a:rPr lang="en-US" b="0" dirty="0" smtClean="0"/>
              <a:t>Complaint process</a:t>
            </a:r>
          </a:p>
          <a:p>
            <a:r>
              <a:rPr lang="en-US" b="0" dirty="0" smtClean="0"/>
              <a:t>Expert reviews</a:t>
            </a:r>
          </a:p>
          <a:p>
            <a:r>
              <a:rPr lang="en-US" b="0" dirty="0" smtClean="0"/>
              <a:t>Investigation process</a:t>
            </a:r>
          </a:p>
          <a:p>
            <a:r>
              <a:rPr lang="en-US" b="0" dirty="0" smtClean="0"/>
              <a:t>Citation and Fines</a:t>
            </a:r>
          </a:p>
          <a:p>
            <a:r>
              <a:rPr lang="en-US" b="0" dirty="0" smtClean="0"/>
              <a:t>Disciplinary </a:t>
            </a:r>
            <a:r>
              <a:rPr lang="en-US" b="0" dirty="0" smtClean="0"/>
              <a:t>process</a:t>
            </a:r>
          </a:p>
          <a:p>
            <a:r>
              <a:rPr lang="en-US" b="0" dirty="0" smtClean="0"/>
              <a:t>Roles and responsibilities of HQE and DCA</a:t>
            </a:r>
            <a:endParaRPr lang="en-US" b="0" dirty="0" smtClean="0"/>
          </a:p>
        </p:txBody>
      </p:sp>
    </p:spTree>
    <p:extLst>
      <p:ext uri="{BB962C8B-B14F-4D97-AF65-F5344CB8AC3E}">
        <p14:creationId xmlns:p14="http://schemas.microsoft.com/office/powerpoint/2010/main" val="1691889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a:t>
            </a:r>
            <a:r>
              <a:rPr lang="en-US" dirty="0" smtClean="0"/>
              <a:t>of </a:t>
            </a:r>
            <a:r>
              <a:rPr lang="en-US" dirty="0" smtClean="0"/>
              <a:t>HQE in the  </a:t>
            </a:r>
            <a:r>
              <a:rPr lang="en-US" dirty="0" smtClean="0"/>
              <a:t>Disciplinary Process</a:t>
            </a:r>
            <a:endParaRPr lang="en-US" dirty="0"/>
          </a:p>
        </p:txBody>
      </p:sp>
      <p:sp>
        <p:nvSpPr>
          <p:cNvPr id="3" name="Content Placeholder 2"/>
          <p:cNvSpPr>
            <a:spLocks noGrp="1"/>
          </p:cNvSpPr>
          <p:nvPr>
            <p:ph idx="1"/>
          </p:nvPr>
        </p:nvSpPr>
        <p:spPr/>
        <p:txBody>
          <a:bodyPr/>
          <a:lstStyle/>
          <a:p>
            <a:r>
              <a:rPr lang="en-US" dirty="0" smtClean="0"/>
              <a:t>HQE’s role and </a:t>
            </a:r>
            <a:r>
              <a:rPr lang="en-US" dirty="0" smtClean="0"/>
              <a:t>responsibilities</a:t>
            </a:r>
            <a:endParaRPr lang="en-US" dirty="0" smtClean="0"/>
          </a:p>
        </p:txBody>
      </p:sp>
    </p:spTree>
    <p:extLst>
      <p:ext uri="{BB962C8B-B14F-4D97-AF65-F5344CB8AC3E}">
        <p14:creationId xmlns:p14="http://schemas.microsoft.com/office/powerpoint/2010/main" val="3042410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DCA in the </a:t>
            </a:r>
            <a:r>
              <a:rPr lang="en-US" dirty="0" smtClean="0"/>
              <a:t>Disciplinary Process</a:t>
            </a:r>
            <a:endParaRPr lang="en-US" dirty="0"/>
          </a:p>
        </p:txBody>
      </p:sp>
      <p:sp>
        <p:nvSpPr>
          <p:cNvPr id="3" name="Content Placeholder 2"/>
          <p:cNvSpPr>
            <a:spLocks noGrp="1"/>
          </p:cNvSpPr>
          <p:nvPr>
            <p:ph idx="1"/>
          </p:nvPr>
        </p:nvSpPr>
        <p:spPr/>
        <p:txBody>
          <a:bodyPr/>
          <a:lstStyle/>
          <a:p>
            <a:r>
              <a:rPr lang="en-US" dirty="0" smtClean="0"/>
              <a:t>DCA’s role and responsibilities </a:t>
            </a:r>
            <a:endParaRPr lang="en-US" dirty="0"/>
          </a:p>
        </p:txBody>
      </p:sp>
    </p:spTree>
    <p:extLst>
      <p:ext uri="{BB962C8B-B14F-4D97-AF65-F5344CB8AC3E}">
        <p14:creationId xmlns:p14="http://schemas.microsoft.com/office/powerpoint/2010/main" val="23475361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212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Process</a:t>
            </a:r>
            <a:endParaRPr lang="en-US" dirty="0"/>
          </a:p>
        </p:txBody>
      </p:sp>
      <p:sp>
        <p:nvSpPr>
          <p:cNvPr id="3" name="Content Placeholder 2"/>
          <p:cNvSpPr>
            <a:spLocks noGrp="1"/>
          </p:cNvSpPr>
          <p:nvPr>
            <p:ph idx="1"/>
          </p:nvPr>
        </p:nvSpPr>
        <p:spPr/>
        <p:txBody>
          <a:bodyPr/>
          <a:lstStyle/>
          <a:p>
            <a:r>
              <a:rPr lang="en-US" dirty="0" smtClean="0"/>
              <a:t>Who does the Board license/register?</a:t>
            </a:r>
          </a:p>
          <a:p>
            <a:pPr lvl="1"/>
            <a:r>
              <a:rPr lang="en-US" dirty="0" smtClean="0"/>
              <a:t>Psychologists</a:t>
            </a:r>
          </a:p>
          <a:p>
            <a:pPr lvl="1"/>
            <a:r>
              <a:rPr lang="en-US" dirty="0" smtClean="0"/>
              <a:t>Registered psychologists </a:t>
            </a:r>
          </a:p>
          <a:p>
            <a:pPr lvl="1"/>
            <a:r>
              <a:rPr lang="en-US" dirty="0" smtClean="0"/>
              <a:t>Psychological Assistants</a:t>
            </a:r>
          </a:p>
          <a:p>
            <a:pPr lvl="1"/>
            <a:endParaRPr lang="en-US" dirty="0"/>
          </a:p>
        </p:txBody>
      </p:sp>
    </p:spTree>
    <p:extLst>
      <p:ext uri="{BB962C8B-B14F-4D97-AF65-F5344CB8AC3E}">
        <p14:creationId xmlns:p14="http://schemas.microsoft.com/office/powerpoint/2010/main" val="1642663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Process</a:t>
            </a:r>
            <a:endParaRPr lang="en-US" dirty="0"/>
          </a:p>
        </p:txBody>
      </p:sp>
      <p:sp>
        <p:nvSpPr>
          <p:cNvPr id="3" name="Content Placeholder 2"/>
          <p:cNvSpPr>
            <a:spLocks noGrp="1"/>
          </p:cNvSpPr>
          <p:nvPr>
            <p:ph idx="1"/>
          </p:nvPr>
        </p:nvSpPr>
        <p:spPr/>
        <p:txBody>
          <a:bodyPr/>
          <a:lstStyle/>
          <a:p>
            <a:r>
              <a:rPr lang="en-US" dirty="0" smtClean="0"/>
              <a:t>Who may file a complaint?</a:t>
            </a:r>
          </a:p>
          <a:p>
            <a:pPr lvl="1"/>
            <a:r>
              <a:rPr lang="en-US" dirty="0" smtClean="0"/>
              <a:t>Anyone</a:t>
            </a:r>
            <a:endParaRPr lang="en-US" dirty="0"/>
          </a:p>
        </p:txBody>
      </p:sp>
    </p:spTree>
    <p:extLst>
      <p:ext uri="{BB962C8B-B14F-4D97-AF65-F5344CB8AC3E}">
        <p14:creationId xmlns:p14="http://schemas.microsoft.com/office/powerpoint/2010/main" val="4099995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Process</a:t>
            </a:r>
            <a:endParaRPr lang="en-US" dirty="0"/>
          </a:p>
        </p:txBody>
      </p:sp>
      <p:sp>
        <p:nvSpPr>
          <p:cNvPr id="3" name="Content Placeholder 2"/>
          <p:cNvSpPr>
            <a:spLocks noGrp="1"/>
          </p:cNvSpPr>
          <p:nvPr>
            <p:ph idx="1"/>
          </p:nvPr>
        </p:nvSpPr>
        <p:spPr/>
        <p:txBody>
          <a:bodyPr/>
          <a:lstStyle/>
          <a:p>
            <a:r>
              <a:rPr lang="en-US" dirty="0" smtClean="0"/>
              <a:t>What are the most common types of complaints the Board receives?</a:t>
            </a:r>
          </a:p>
          <a:p>
            <a:pPr lvl="1"/>
            <a:r>
              <a:rPr lang="en-US" dirty="0" smtClean="0"/>
              <a:t>Sexual misconduct with a patient</a:t>
            </a:r>
          </a:p>
          <a:p>
            <a:pPr lvl="1"/>
            <a:r>
              <a:rPr lang="en-US" dirty="0" smtClean="0"/>
              <a:t>Violating the patient’s confidentiality </a:t>
            </a:r>
          </a:p>
          <a:p>
            <a:pPr lvl="1"/>
            <a:r>
              <a:rPr lang="en-US" dirty="0" smtClean="0"/>
              <a:t>Providing services for which the individual has not been trained or licensed</a:t>
            </a:r>
          </a:p>
          <a:p>
            <a:pPr lvl="1"/>
            <a:r>
              <a:rPr lang="en-US" dirty="0" smtClean="0"/>
              <a:t>Drug abuse</a:t>
            </a:r>
          </a:p>
          <a:p>
            <a:pPr lvl="1"/>
            <a:r>
              <a:rPr lang="en-US" dirty="0" smtClean="0"/>
              <a:t>Unprofessiona</a:t>
            </a:r>
            <a:r>
              <a:rPr lang="en-US" dirty="0"/>
              <a:t>l</a:t>
            </a:r>
            <a:r>
              <a:rPr lang="en-US" dirty="0" smtClean="0"/>
              <a:t>, unethical or negligent acts</a:t>
            </a:r>
          </a:p>
          <a:p>
            <a:pPr marL="448056" lvl="1" indent="0">
              <a:buNone/>
            </a:pPr>
            <a:endParaRPr lang="en-US" dirty="0" smtClean="0"/>
          </a:p>
        </p:txBody>
      </p:sp>
    </p:spTree>
    <p:extLst>
      <p:ext uri="{BB962C8B-B14F-4D97-AF65-F5344CB8AC3E}">
        <p14:creationId xmlns:p14="http://schemas.microsoft.com/office/powerpoint/2010/main" val="3576917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Process</a:t>
            </a:r>
            <a:endParaRPr lang="en-US" dirty="0"/>
          </a:p>
        </p:txBody>
      </p:sp>
      <p:sp>
        <p:nvSpPr>
          <p:cNvPr id="3" name="Content Placeholder 2"/>
          <p:cNvSpPr>
            <a:spLocks noGrp="1"/>
          </p:cNvSpPr>
          <p:nvPr>
            <p:ph idx="1"/>
          </p:nvPr>
        </p:nvSpPr>
        <p:spPr/>
        <p:txBody>
          <a:bodyPr/>
          <a:lstStyle/>
          <a:p>
            <a:r>
              <a:rPr lang="en-US" dirty="0" smtClean="0"/>
              <a:t>What types of complaints are outside the Board’s jurisdiction?</a:t>
            </a:r>
          </a:p>
          <a:p>
            <a:pPr lvl="1"/>
            <a:r>
              <a:rPr lang="en-US" dirty="0" smtClean="0"/>
              <a:t>Fee or billing disputes</a:t>
            </a:r>
          </a:p>
          <a:p>
            <a:pPr lvl="1"/>
            <a:r>
              <a:rPr lang="en-US" dirty="0" smtClean="0"/>
              <a:t>Personality conflicts</a:t>
            </a:r>
          </a:p>
          <a:p>
            <a:pPr lvl="1"/>
            <a:r>
              <a:rPr lang="en-US" dirty="0" smtClean="0"/>
              <a:t>Persons who are licensed by other Boards</a:t>
            </a:r>
            <a:endParaRPr lang="en-US" dirty="0"/>
          </a:p>
        </p:txBody>
      </p:sp>
    </p:spTree>
    <p:extLst>
      <p:ext uri="{BB962C8B-B14F-4D97-AF65-F5344CB8AC3E}">
        <p14:creationId xmlns:p14="http://schemas.microsoft.com/office/powerpoint/2010/main" val="169386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Process</a:t>
            </a:r>
            <a:endParaRPr lang="en-US" dirty="0"/>
          </a:p>
        </p:txBody>
      </p:sp>
      <p:sp>
        <p:nvSpPr>
          <p:cNvPr id="3" name="Content Placeholder 2"/>
          <p:cNvSpPr>
            <a:spLocks noGrp="1"/>
          </p:cNvSpPr>
          <p:nvPr>
            <p:ph idx="1"/>
          </p:nvPr>
        </p:nvSpPr>
        <p:spPr/>
        <p:txBody>
          <a:bodyPr/>
          <a:lstStyle/>
          <a:p>
            <a:r>
              <a:rPr lang="en-US" dirty="0" smtClean="0"/>
              <a:t>How are complaints filed?</a:t>
            </a:r>
          </a:p>
          <a:p>
            <a:pPr lvl="1"/>
            <a:r>
              <a:rPr lang="en-US" dirty="0" smtClean="0"/>
              <a:t>On-line</a:t>
            </a:r>
          </a:p>
          <a:p>
            <a:pPr lvl="1"/>
            <a:r>
              <a:rPr lang="en-US" dirty="0" smtClean="0"/>
              <a:t>By mail</a:t>
            </a:r>
            <a:endParaRPr lang="en-US" dirty="0"/>
          </a:p>
        </p:txBody>
      </p:sp>
    </p:spTree>
    <p:extLst>
      <p:ext uri="{BB962C8B-B14F-4D97-AF65-F5344CB8AC3E}">
        <p14:creationId xmlns:p14="http://schemas.microsoft.com/office/powerpoint/2010/main" val="1789909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Process</a:t>
            </a:r>
            <a:endParaRPr lang="en-US" dirty="0"/>
          </a:p>
        </p:txBody>
      </p:sp>
      <p:sp>
        <p:nvSpPr>
          <p:cNvPr id="3" name="Content Placeholder 2"/>
          <p:cNvSpPr>
            <a:spLocks noGrp="1"/>
          </p:cNvSpPr>
          <p:nvPr>
            <p:ph idx="1"/>
          </p:nvPr>
        </p:nvSpPr>
        <p:spPr/>
        <p:txBody>
          <a:bodyPr/>
          <a:lstStyle/>
          <a:p>
            <a:r>
              <a:rPr lang="en-US" dirty="0" smtClean="0"/>
              <a:t>What happens when a complaint is filed?</a:t>
            </a:r>
          </a:p>
          <a:p>
            <a:pPr lvl="1"/>
            <a:r>
              <a:rPr lang="en-US" dirty="0" smtClean="0"/>
              <a:t>Complainant is notified with 10 days </a:t>
            </a:r>
          </a:p>
          <a:p>
            <a:pPr lvl="1"/>
            <a:r>
              <a:rPr lang="en-US" dirty="0" smtClean="0"/>
              <a:t>Enforcement analyst assigned</a:t>
            </a:r>
          </a:p>
          <a:p>
            <a:pPr lvl="1"/>
            <a:r>
              <a:rPr lang="en-US" dirty="0" smtClean="0"/>
              <a:t>Desk investigation initiated</a:t>
            </a:r>
          </a:p>
          <a:p>
            <a:r>
              <a:rPr lang="en-US" dirty="0" smtClean="0"/>
              <a:t>Complaint Outcomes</a:t>
            </a:r>
          </a:p>
          <a:p>
            <a:pPr lvl="1"/>
            <a:r>
              <a:rPr lang="en-US" dirty="0" smtClean="0"/>
              <a:t>Refer to expert</a:t>
            </a:r>
          </a:p>
          <a:p>
            <a:pPr lvl="1"/>
            <a:r>
              <a:rPr lang="en-US" dirty="0" smtClean="0"/>
              <a:t>Closed</a:t>
            </a:r>
          </a:p>
          <a:p>
            <a:pPr marL="448056" lvl="1" indent="0">
              <a:buNone/>
            </a:pPr>
            <a:endParaRPr lang="en-US" dirty="0" smtClean="0"/>
          </a:p>
          <a:p>
            <a:pPr marL="448056" lvl="1" indent="0">
              <a:buNone/>
            </a:pPr>
            <a:endParaRPr lang="en-US" dirty="0"/>
          </a:p>
        </p:txBody>
      </p:sp>
    </p:spTree>
    <p:extLst>
      <p:ext uri="{BB962C8B-B14F-4D97-AF65-F5344CB8AC3E}">
        <p14:creationId xmlns:p14="http://schemas.microsoft.com/office/powerpoint/2010/main" val="2392361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Expert Review</a:t>
            </a:r>
            <a:endParaRPr lang="en-US" dirty="0"/>
          </a:p>
        </p:txBody>
      </p:sp>
      <p:sp>
        <p:nvSpPr>
          <p:cNvPr id="3" name="Content Placeholder 2"/>
          <p:cNvSpPr>
            <a:spLocks noGrp="1"/>
          </p:cNvSpPr>
          <p:nvPr>
            <p:ph idx="1"/>
          </p:nvPr>
        </p:nvSpPr>
        <p:spPr/>
        <p:txBody>
          <a:bodyPr/>
          <a:lstStyle/>
          <a:p>
            <a:r>
              <a:rPr lang="en-US" dirty="0" smtClean="0"/>
              <a:t>If a case is referred to an expert, what next?</a:t>
            </a:r>
          </a:p>
          <a:p>
            <a:pPr lvl="1"/>
            <a:r>
              <a:rPr lang="en-US" dirty="0" smtClean="0"/>
              <a:t>Expert opines on case within 30 days</a:t>
            </a:r>
          </a:p>
          <a:p>
            <a:pPr lvl="1"/>
            <a:r>
              <a:rPr lang="en-US" dirty="0" smtClean="0"/>
              <a:t>Board staff reviews Expert’s findings</a:t>
            </a:r>
          </a:p>
          <a:p>
            <a:pPr lvl="1"/>
            <a:r>
              <a:rPr lang="en-US" dirty="0" smtClean="0"/>
              <a:t>Possible Outcomes</a:t>
            </a:r>
          </a:p>
          <a:p>
            <a:pPr lvl="2"/>
            <a:r>
              <a:rPr lang="en-US" dirty="0" smtClean="0"/>
              <a:t>Outcome A-Closed</a:t>
            </a:r>
          </a:p>
          <a:p>
            <a:pPr lvl="2"/>
            <a:r>
              <a:rPr lang="en-US" dirty="0" smtClean="0"/>
              <a:t>Outcome B-Educational letter</a:t>
            </a:r>
          </a:p>
          <a:p>
            <a:pPr lvl="2"/>
            <a:r>
              <a:rPr lang="en-US" dirty="0" smtClean="0"/>
              <a:t>Outcome C-citation issued</a:t>
            </a:r>
          </a:p>
          <a:p>
            <a:pPr lvl="2"/>
            <a:r>
              <a:rPr lang="en-US" dirty="0" smtClean="0"/>
              <a:t>Outcome D-Refer to HQIU for formal investigation</a:t>
            </a:r>
          </a:p>
        </p:txBody>
      </p:sp>
    </p:spTree>
    <p:extLst>
      <p:ext uri="{BB962C8B-B14F-4D97-AF65-F5344CB8AC3E}">
        <p14:creationId xmlns:p14="http://schemas.microsoft.com/office/powerpoint/2010/main" val="748875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 Microsoft PowerPoint Presentation2">
  <a:themeElements>
    <a:clrScheme name="Custom 1">
      <a:dk1>
        <a:sysClr val="windowText" lastClr="000000"/>
      </a:dk1>
      <a:lt1>
        <a:sysClr val="window" lastClr="FFFFFF"/>
      </a:lt1>
      <a:dk2>
        <a:srgbClr val="3B3B3B"/>
      </a:dk2>
      <a:lt2>
        <a:srgbClr val="D4D2D0"/>
      </a:lt2>
      <a:accent1>
        <a:srgbClr val="0000C8"/>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3853</TotalTime>
  <Words>1585</Words>
  <Application>Microsoft Office PowerPoint</Application>
  <PresentationFormat>On-screen Show (4:3)</PresentationFormat>
  <Paragraphs>143</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New Microsoft PowerPoint Presentation2</vt:lpstr>
      <vt:lpstr>Enforcement Overview and Presentation    May 2016</vt:lpstr>
      <vt:lpstr>Enforcement Overview</vt:lpstr>
      <vt:lpstr>Complaint Process</vt:lpstr>
      <vt:lpstr>Complaint Process</vt:lpstr>
      <vt:lpstr>Complaint Process</vt:lpstr>
      <vt:lpstr>Complaint Process</vt:lpstr>
      <vt:lpstr>Complaint Process</vt:lpstr>
      <vt:lpstr>Complaint Process</vt:lpstr>
      <vt:lpstr>Expert Review</vt:lpstr>
      <vt:lpstr>Outcome A-Closed</vt:lpstr>
      <vt:lpstr> Outcome B-Educational Letter </vt:lpstr>
      <vt:lpstr>Outcome C-Citation and Fine</vt:lpstr>
      <vt:lpstr>Outcome D-Refer case to Health Quality Investigation Unit (HQIU)</vt:lpstr>
      <vt:lpstr>Investigation Process</vt:lpstr>
      <vt:lpstr>Investigation Process</vt:lpstr>
      <vt:lpstr>Investigation Process</vt:lpstr>
      <vt:lpstr>Citation and Fines</vt:lpstr>
      <vt:lpstr>Disciplinary Process</vt:lpstr>
      <vt:lpstr>Disciplinary Process</vt:lpstr>
      <vt:lpstr>Role of HQE in the  Disciplinary Process</vt:lpstr>
      <vt:lpstr>Role of DCA in the Disciplinary Process</vt:lpstr>
      <vt:lpstr>Any Questions?</vt:lpstr>
    </vt:vector>
  </TitlesOfParts>
  <Company>CA Department of Water Resources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Monterrubio</dc:creator>
  <cp:lastModifiedBy>DCA</cp:lastModifiedBy>
  <cp:revision>340</cp:revision>
  <cp:lastPrinted>2016-02-22T19:49:12Z</cp:lastPrinted>
  <dcterms:created xsi:type="dcterms:W3CDTF">2015-05-07T18:03:57Z</dcterms:created>
  <dcterms:modified xsi:type="dcterms:W3CDTF">2016-05-10T16:46:11Z</dcterms:modified>
</cp:coreProperties>
</file>